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  <p:sldId id="257" r:id="rId8"/>
  </p:sldIdLst>
  <p:sldSz cx="6858000" cy="9144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353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0" autoAdjust="0"/>
    <p:restoredTop sz="94660"/>
  </p:normalViewPr>
  <p:slideViewPr>
    <p:cSldViewPr snapToGrid="0">
      <p:cViewPr varScale="1">
        <p:scale>
          <a:sx n="81" d="100"/>
          <a:sy n="81" d="100"/>
        </p:scale>
        <p:origin x="618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09/11/2022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9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09/11/2022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08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09/11/2022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999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09/11/2022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41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09/11/2022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913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09/11/2022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880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09/11/2022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83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09/11/2022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647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09/11/2022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293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09/11/2022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872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F069-B0D4-4BA6-923A-27F4C0222B6F}" type="datetimeFigureOut">
              <a:rPr lang="en-GB" smtClean="0"/>
              <a:pPr/>
              <a:t>09/11/2022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0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AF069-B0D4-4BA6-923A-27F4C0222B6F}" type="datetimeFigureOut">
              <a:rPr lang="en-GB" smtClean="0"/>
              <a:pPr/>
              <a:t>09/11/2022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C5BF0-738A-47A7-9887-BC44E5D152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84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79512"/>
            <a:ext cx="685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FuturaWelsh"/>
              </a:rPr>
              <a:t>OLWYN ARFERION CREADIGOL Y MEDDWL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" y="6668190"/>
            <a:ext cx="39514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FuturaWelsh"/>
              </a:rPr>
              <a:t>SUT I DDEFNYDDIO’R OLWYN GREADIGOL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4800" y="6952634"/>
            <a:ext cx="6400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err="1">
                <a:latin typeface="FuturaWelsh"/>
              </a:rPr>
              <a:t>Gallwch</a:t>
            </a:r>
            <a:r>
              <a:rPr lang="en-GB" sz="1200" dirty="0">
                <a:latin typeface="FuturaWelsh"/>
              </a:rPr>
              <a:t> </a:t>
            </a:r>
            <a:r>
              <a:rPr lang="en-GB" sz="1200" dirty="0" err="1">
                <a:latin typeface="FuturaWelsh"/>
              </a:rPr>
              <a:t>gwblhau’r</a:t>
            </a:r>
            <a:r>
              <a:rPr lang="en-GB" sz="1200" dirty="0">
                <a:latin typeface="FuturaWelsh"/>
              </a:rPr>
              <a:t> </a:t>
            </a:r>
            <a:r>
              <a:rPr lang="en-GB" sz="1200" dirty="0" err="1">
                <a:latin typeface="FuturaWelsh"/>
              </a:rPr>
              <a:t>ymarfer</a:t>
            </a:r>
            <a:r>
              <a:rPr lang="en-GB" sz="1200" dirty="0">
                <a:latin typeface="FuturaWelsh"/>
              </a:rPr>
              <a:t> </a:t>
            </a:r>
            <a:r>
              <a:rPr lang="en-GB" sz="1200" dirty="0" err="1">
                <a:latin typeface="FuturaWelsh"/>
              </a:rPr>
              <a:t>hwn</a:t>
            </a:r>
            <a:r>
              <a:rPr lang="en-GB" sz="1200" dirty="0">
                <a:latin typeface="FuturaWelsh"/>
              </a:rPr>
              <a:t> </a:t>
            </a:r>
            <a:r>
              <a:rPr lang="en-GB" sz="1200" dirty="0" err="1">
                <a:latin typeface="FuturaWelsh"/>
              </a:rPr>
              <a:t>dros</a:t>
            </a:r>
            <a:r>
              <a:rPr lang="en-GB" sz="1200" dirty="0">
                <a:latin typeface="FuturaWelsh"/>
              </a:rPr>
              <a:t> </a:t>
            </a:r>
            <a:r>
              <a:rPr lang="en-GB" sz="1200" dirty="0" err="1">
                <a:latin typeface="FuturaWelsh"/>
              </a:rPr>
              <a:t>gyfnod</a:t>
            </a:r>
            <a:r>
              <a:rPr lang="en-GB" sz="1200" dirty="0">
                <a:latin typeface="FuturaWelsh"/>
              </a:rPr>
              <a:t> o </a:t>
            </a:r>
            <a:r>
              <a:rPr lang="en-GB" sz="1200" dirty="0" err="1">
                <a:latin typeface="FuturaWelsh"/>
              </a:rPr>
              <a:t>amser</a:t>
            </a:r>
            <a:r>
              <a:rPr lang="en-GB" sz="1200" dirty="0">
                <a:latin typeface="FuturaWelsh"/>
              </a:rPr>
              <a:t> – </a:t>
            </a:r>
            <a:r>
              <a:rPr lang="en-GB" sz="1200" dirty="0" err="1">
                <a:latin typeface="FuturaWelsh"/>
              </a:rPr>
              <a:t>efallai</a:t>
            </a:r>
            <a:r>
              <a:rPr lang="en-GB" sz="1200" dirty="0">
                <a:latin typeface="FuturaWelsh"/>
              </a:rPr>
              <a:t> </a:t>
            </a:r>
            <a:r>
              <a:rPr lang="en-GB" sz="1200" dirty="0" err="1">
                <a:latin typeface="FuturaWelsh"/>
              </a:rPr>
              <a:t>drwy</a:t>
            </a:r>
            <a:r>
              <a:rPr lang="en-GB" sz="1200" dirty="0">
                <a:latin typeface="FuturaWelsh"/>
              </a:rPr>
              <a:t> </a:t>
            </a:r>
            <a:r>
              <a:rPr lang="en-GB" sz="1200" dirty="0" err="1">
                <a:latin typeface="FuturaWelsh"/>
              </a:rPr>
              <a:t>edrych</a:t>
            </a:r>
            <a:r>
              <a:rPr lang="en-GB" sz="1200" dirty="0">
                <a:latin typeface="FuturaWelsh"/>
              </a:rPr>
              <a:t> </a:t>
            </a:r>
            <a:r>
              <a:rPr lang="en-GB" sz="1200" dirty="0" err="1">
                <a:latin typeface="FuturaWelsh"/>
              </a:rPr>
              <a:t>ar</a:t>
            </a:r>
            <a:r>
              <a:rPr lang="en-GB" sz="1200" dirty="0">
                <a:latin typeface="FuturaWelsh"/>
              </a:rPr>
              <a:t> un o 5 </a:t>
            </a:r>
            <a:r>
              <a:rPr lang="en-GB" sz="1200" i="1" dirty="0" err="1">
                <a:latin typeface="FuturaWelsh"/>
              </a:rPr>
              <a:t>Arfer</a:t>
            </a:r>
            <a:r>
              <a:rPr lang="en-GB" sz="1200" i="1" dirty="0">
                <a:latin typeface="FuturaWelsh"/>
              </a:rPr>
              <a:t> y </a:t>
            </a:r>
            <a:r>
              <a:rPr lang="en-GB" sz="1200" i="1" dirty="0" err="1">
                <a:latin typeface="FuturaWelsh"/>
              </a:rPr>
              <a:t>Meddwl</a:t>
            </a:r>
            <a:r>
              <a:rPr lang="en-GB" sz="1200" dirty="0">
                <a:latin typeface="FuturaWelsh"/>
              </a:rPr>
              <a:t>. </a:t>
            </a:r>
          </a:p>
          <a:p>
            <a:endParaRPr lang="en-GB" sz="1200" dirty="0">
              <a:latin typeface="FuturaWelsh"/>
            </a:endParaRPr>
          </a:p>
          <a:p>
            <a:r>
              <a:rPr lang="cy-GB" sz="1200" dirty="0"/>
              <a:t>Lliwiwch y rhan o'r cylch sy'n cynrychioli eich gallu presennol chi orau ym mhob adran </a:t>
            </a:r>
            <a:r>
              <a:rPr lang="cy-GB" sz="1200" i="1" dirty="0"/>
              <a:t>Is-Arferion y Meddwl.</a:t>
            </a:r>
            <a:r>
              <a:rPr lang="cy-GB" sz="1200" dirty="0"/>
              <a:t> Mae'r lefelau gallu yn cryfhau wrth fynd o ganol yr olwyn tuag allan.</a:t>
            </a:r>
          </a:p>
          <a:p>
            <a:endParaRPr lang="en-GB" sz="1200" dirty="0"/>
          </a:p>
          <a:p>
            <a:r>
              <a:rPr lang="cy-GB" sz="1200" dirty="0"/>
              <a:t>Er enghraifft, o ran </a:t>
            </a:r>
            <a:r>
              <a:rPr lang="cy-GB" sz="1200" i="1" dirty="0"/>
              <a:t>creadigol, </a:t>
            </a:r>
            <a:r>
              <a:rPr lang="cy-GB" sz="1200" dirty="0"/>
              <a:t>efallai eich bod yn teimlo bod eich gallu i ddefnyddio eich </a:t>
            </a:r>
            <a:r>
              <a:rPr lang="cy-GB" sz="1200" i="1" dirty="0"/>
              <a:t>greddf </a:t>
            </a:r>
            <a:r>
              <a:rPr lang="cy-GB" sz="1200" dirty="0"/>
              <a:t>yn rhywbeth sydd ond yn </a:t>
            </a:r>
            <a:r>
              <a:rPr lang="cy-GB" sz="1200" b="1" dirty="0"/>
              <a:t>dechrau </a:t>
            </a:r>
            <a:r>
              <a:rPr lang="cy-GB" sz="1200" dirty="0"/>
              <a:t>datblygu ond eich bod yn fwy </a:t>
            </a:r>
            <a:r>
              <a:rPr lang="cy-GB" sz="1200" b="1" dirty="0"/>
              <a:t>hyderus </a:t>
            </a:r>
            <a:r>
              <a:rPr lang="cy-GB" sz="1200" dirty="0"/>
              <a:t>yn eich gallu i </a:t>
            </a:r>
            <a:r>
              <a:rPr lang="cy-GB" sz="1200" i="1" dirty="0"/>
              <a:t>chwarae â phosibiliadau.</a:t>
            </a:r>
            <a:r>
              <a:rPr lang="cy-GB" sz="1200" dirty="0"/>
              <a:t> Byddwch yn onest, myfyriwch yn ofalus a cheisiwch feddwl am enghreifftiau penodol o dystiolaeth ar gyfer pob is-arfer cyn nodi eich lefel gallu. Defnyddiwch gylch gwag allanol yr Olwyn Creadigrwydd i nodi eich enghreifftiau o dystiolaeth. </a:t>
            </a:r>
            <a:endParaRPr lang="en-GB" sz="1200" dirty="0"/>
          </a:p>
        </p:txBody>
      </p:sp>
      <p:grpSp>
        <p:nvGrpSpPr>
          <p:cNvPr id="116" name="Group 115"/>
          <p:cNvGrpSpPr/>
          <p:nvPr/>
        </p:nvGrpSpPr>
        <p:grpSpPr>
          <a:xfrm>
            <a:off x="466725" y="670040"/>
            <a:ext cx="5876925" cy="5886451"/>
            <a:chOff x="466725" y="561974"/>
            <a:chExt cx="5876925" cy="5886451"/>
          </a:xfrm>
        </p:grpSpPr>
        <p:sp>
          <p:nvSpPr>
            <p:cNvPr id="117" name="Oval 116"/>
            <p:cNvSpPr/>
            <p:nvPr/>
          </p:nvSpPr>
          <p:spPr>
            <a:xfrm>
              <a:off x="889668" y="972124"/>
              <a:ext cx="5040560" cy="5040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Oval 117"/>
            <p:cNvSpPr/>
            <p:nvPr/>
          </p:nvSpPr>
          <p:spPr>
            <a:xfrm>
              <a:off x="1362484" y="1425888"/>
              <a:ext cx="4140000" cy="4140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Oval 118"/>
            <p:cNvSpPr/>
            <p:nvPr/>
          </p:nvSpPr>
          <p:spPr>
            <a:xfrm>
              <a:off x="3132004" y="3194685"/>
              <a:ext cx="577983" cy="5926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0" name="Straight Connector 119"/>
            <p:cNvCxnSpPr/>
            <p:nvPr/>
          </p:nvCxnSpPr>
          <p:spPr>
            <a:xfrm flipV="1">
              <a:off x="3543300" y="1604010"/>
              <a:ext cx="704850" cy="160496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V="1">
              <a:off x="3643313" y="2127885"/>
              <a:ext cx="1323975" cy="117633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>
              <a:stCxn id="119" idx="6"/>
            </p:cNvCxnSpPr>
            <p:nvPr/>
          </p:nvCxnSpPr>
          <p:spPr>
            <a:xfrm>
              <a:off x="3709987" y="3491003"/>
              <a:ext cx="1781176" cy="2513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3690938" y="3606641"/>
              <a:ext cx="1509712" cy="9691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3490913" y="3797141"/>
              <a:ext cx="361950" cy="17311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H="1">
              <a:off x="2976566" y="3785235"/>
              <a:ext cx="328609" cy="17287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flipH="1">
              <a:off x="1652589" y="3606641"/>
              <a:ext cx="1490661" cy="95011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>
              <a:stCxn id="119" idx="2"/>
            </p:cNvCxnSpPr>
            <p:nvPr/>
          </p:nvCxnSpPr>
          <p:spPr>
            <a:xfrm flipH="1">
              <a:off x="1376364" y="3491003"/>
              <a:ext cx="1755640" cy="2180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>
              <a:stCxn id="119" idx="1"/>
            </p:cNvCxnSpPr>
            <p:nvPr/>
          </p:nvCxnSpPr>
          <p:spPr>
            <a:xfrm flipH="1" flipV="1">
              <a:off x="1885950" y="2123123"/>
              <a:ext cx="1330698" cy="11583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flipH="1" flipV="1">
              <a:off x="2600325" y="1613535"/>
              <a:ext cx="707231" cy="159781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TextBox 131"/>
            <p:cNvSpPr txBox="1"/>
            <p:nvPr/>
          </p:nvSpPr>
          <p:spPr>
            <a:xfrm rot="1803259">
              <a:off x="1760370" y="2751295"/>
              <a:ext cx="125066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CYDWEITHIO’N ADDAS</a:t>
              </a:r>
            </a:p>
          </p:txBody>
        </p:sp>
        <p:sp>
          <p:nvSpPr>
            <p:cNvPr id="133" name="TextBox 132"/>
            <p:cNvSpPr txBox="1"/>
            <p:nvPr/>
          </p:nvSpPr>
          <p:spPr>
            <a:xfrm rot="3204071">
              <a:off x="1987373" y="2395673"/>
              <a:ext cx="141897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RHOI A DERBYN ADBORTH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 rot="4717080">
              <a:off x="2484493" y="2027404"/>
              <a:ext cx="12955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RHANNU’R ‘CYNNYRCH’</a:t>
              </a:r>
            </a:p>
          </p:txBody>
        </p:sp>
        <p:sp>
          <p:nvSpPr>
            <p:cNvPr id="135" name="TextBox 134"/>
            <p:cNvSpPr txBox="1"/>
            <p:nvPr/>
          </p:nvSpPr>
          <p:spPr>
            <a:xfrm rot="16882608">
              <a:off x="2964975" y="2151227"/>
              <a:ext cx="140455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YSTYRIED A CHWESTIYNUI</a:t>
              </a:r>
            </a:p>
          </p:txBody>
        </p:sp>
        <p:sp>
          <p:nvSpPr>
            <p:cNvPr id="136" name="TextBox 135"/>
            <p:cNvSpPr txBox="1"/>
            <p:nvPr/>
          </p:nvSpPr>
          <p:spPr>
            <a:xfrm rot="18324748">
              <a:off x="3391304" y="2341732"/>
              <a:ext cx="15520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DARGANFOD AC YMCHWILIO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 rot="19793265">
              <a:off x="3830226" y="2725908"/>
              <a:ext cx="13917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HERIO RHAGDYBIAETHAU</a:t>
              </a:r>
            </a:p>
          </p:txBody>
        </p:sp>
        <p:sp>
          <p:nvSpPr>
            <p:cNvPr id="138" name="TextBox 137"/>
            <p:cNvSpPr txBox="1"/>
            <p:nvPr/>
          </p:nvSpPr>
          <p:spPr>
            <a:xfrm rot="21446833">
              <a:off x="3827336" y="3265664"/>
              <a:ext cx="182293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DYFALBARHAU Ȃ SEFYLLFA ANODD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 rot="1224970">
              <a:off x="3962062" y="3822886"/>
              <a:ext cx="153439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MENTRO BOD YN WAHANOL</a:t>
              </a:r>
            </a:p>
          </p:txBody>
        </p:sp>
        <p:sp>
          <p:nvSpPr>
            <p:cNvPr id="140" name="TextBox 139"/>
            <p:cNvSpPr txBox="1"/>
            <p:nvPr/>
          </p:nvSpPr>
          <p:spPr>
            <a:xfrm rot="2664000">
              <a:off x="3708394" y="4180357"/>
              <a:ext cx="125547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GODDEF ANSICRWYDD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 rot="4033733">
              <a:off x="3242083" y="4596550"/>
              <a:ext cx="142058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 DEFNYDDIO EICH GREDDF</a:t>
              </a:r>
            </a:p>
          </p:txBody>
        </p:sp>
        <p:sp>
          <p:nvSpPr>
            <p:cNvPr id="142" name="TextBox 141"/>
            <p:cNvSpPr txBox="1"/>
            <p:nvPr/>
          </p:nvSpPr>
          <p:spPr>
            <a:xfrm rot="16200000">
              <a:off x="2849485" y="4792821"/>
              <a:ext cx="114967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CREU CYSYLLTIADAU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 rot="17489120">
              <a:off x="2052741" y="4443426"/>
              <a:ext cx="175400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CHWARAE GYDA PHOSIBILIADAU 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 rot="18932011">
              <a:off x="1666016" y="4280055"/>
              <a:ext cx="147508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MEDRUSRWYDD A GWELLA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 rot="20476251">
              <a:off x="1387938" y="3806977"/>
              <a:ext cx="136447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MYFYRIO YN FEIRNIADOL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 rot="234253">
              <a:off x="1455699" y="3249767"/>
              <a:ext cx="130516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/>
                <a:t>DATBLYGU TECHNEGAU</a:t>
              </a:r>
            </a:p>
          </p:txBody>
        </p:sp>
        <p:sp>
          <p:nvSpPr>
            <p:cNvPr id="147" name="Oval 146"/>
            <p:cNvSpPr/>
            <p:nvPr/>
          </p:nvSpPr>
          <p:spPr>
            <a:xfrm>
              <a:off x="2157399" y="2242177"/>
              <a:ext cx="2520000" cy="2520000"/>
            </a:xfrm>
            <a:prstGeom prst="ellipse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1757344" y="1861168"/>
              <a:ext cx="3312000" cy="3312000"/>
            </a:xfrm>
            <a:prstGeom prst="ellipse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Oval 148"/>
            <p:cNvSpPr/>
            <p:nvPr/>
          </p:nvSpPr>
          <p:spPr>
            <a:xfrm>
              <a:off x="2609836" y="2680328"/>
              <a:ext cx="1620000" cy="1620000"/>
            </a:xfrm>
            <a:prstGeom prst="ellipse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Oval 3"/>
            <p:cNvSpPr/>
            <p:nvPr/>
          </p:nvSpPr>
          <p:spPr>
            <a:xfrm>
              <a:off x="995348" y="986701"/>
              <a:ext cx="2386462" cy="2018127"/>
            </a:xfrm>
            <a:custGeom>
              <a:avLst/>
              <a:gdLst/>
              <a:ahLst/>
              <a:cxnLst/>
              <a:rect l="l" t="t" r="r" b="b"/>
              <a:pathLst>
                <a:path w="2386462" h="2018127">
                  <a:moveTo>
                    <a:pt x="419185" y="2012954"/>
                  </a:moveTo>
                  <a:lnTo>
                    <a:pt x="417979" y="2018127"/>
                  </a:lnTo>
                  <a:lnTo>
                    <a:pt x="417726" y="2018127"/>
                  </a:lnTo>
                  <a:close/>
                  <a:moveTo>
                    <a:pt x="2386462" y="0"/>
                  </a:moveTo>
                  <a:lnTo>
                    <a:pt x="2386462" y="454902"/>
                  </a:lnTo>
                  <a:cubicBezTo>
                    <a:pt x="1483270" y="469434"/>
                    <a:pt x="721133" y="1063395"/>
                    <a:pt x="455978" y="1881788"/>
                  </a:cubicBezTo>
                  <a:lnTo>
                    <a:pt x="0" y="1753201"/>
                  </a:lnTo>
                  <a:cubicBezTo>
                    <a:pt x="322084" y="740216"/>
                    <a:pt x="1268010" y="5658"/>
                    <a:pt x="2386462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1" name="Oval 3"/>
            <p:cNvSpPr/>
            <p:nvPr/>
          </p:nvSpPr>
          <p:spPr>
            <a:xfrm>
              <a:off x="3398044" y="972125"/>
              <a:ext cx="2417538" cy="1892859"/>
            </a:xfrm>
            <a:custGeom>
              <a:avLst/>
              <a:gdLst/>
              <a:ahLst/>
              <a:cxnLst/>
              <a:rect l="l" t="t" r="r" b="b"/>
              <a:pathLst>
                <a:path w="2417538" h="1892859">
                  <a:moveTo>
                    <a:pt x="11904" y="0"/>
                  </a:moveTo>
                  <a:cubicBezTo>
                    <a:pt x="1141467" y="0"/>
                    <a:pt x="2097469" y="743018"/>
                    <a:pt x="2417538" y="1766969"/>
                  </a:cubicBezTo>
                  <a:lnTo>
                    <a:pt x="2005759" y="1892859"/>
                  </a:lnTo>
                  <a:cubicBezTo>
                    <a:pt x="1739584" y="1058049"/>
                    <a:pt x="957581" y="453764"/>
                    <a:pt x="34440" y="453764"/>
                  </a:cubicBezTo>
                  <a:lnTo>
                    <a:pt x="0" y="455503"/>
                  </a:lnTo>
                  <a:lnTo>
                    <a:pt x="0" y="601"/>
                  </a:lnTo>
                  <a:cubicBezTo>
                    <a:pt x="3964" y="9"/>
                    <a:pt x="7933" y="0"/>
                    <a:pt x="11904" y="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2" name="Oval 3"/>
            <p:cNvSpPr/>
            <p:nvPr/>
          </p:nvSpPr>
          <p:spPr>
            <a:xfrm>
              <a:off x="4611096" y="2713012"/>
              <a:ext cx="1319133" cy="2834726"/>
            </a:xfrm>
            <a:custGeom>
              <a:avLst/>
              <a:gdLst/>
              <a:ahLst/>
              <a:cxnLst/>
              <a:rect l="l" t="t" r="r" b="b"/>
              <a:pathLst>
                <a:path w="1319133" h="2834726">
                  <a:moveTo>
                    <a:pt x="1194940" y="0"/>
                  </a:moveTo>
                  <a:cubicBezTo>
                    <a:pt x="1276013" y="245047"/>
                    <a:pt x="1319133" y="507044"/>
                    <a:pt x="1319133" y="779112"/>
                  </a:cubicBezTo>
                  <a:cubicBezTo>
                    <a:pt x="1319133" y="1628603"/>
                    <a:pt x="898755" y="2379919"/>
                    <a:pt x="253452" y="2834726"/>
                  </a:cubicBezTo>
                  <a:lnTo>
                    <a:pt x="0" y="2483459"/>
                  </a:lnTo>
                  <a:cubicBezTo>
                    <a:pt x="538941" y="2110576"/>
                    <a:pt x="891389" y="1487885"/>
                    <a:pt x="891389" y="782876"/>
                  </a:cubicBezTo>
                  <a:cubicBezTo>
                    <a:pt x="891389" y="554359"/>
                    <a:pt x="854360" y="334491"/>
                    <a:pt x="784464" y="129447"/>
                  </a:cubicBez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Oval 3"/>
            <p:cNvSpPr/>
            <p:nvPr/>
          </p:nvSpPr>
          <p:spPr>
            <a:xfrm>
              <a:off x="1999681" y="5170288"/>
              <a:ext cx="2912637" cy="841837"/>
            </a:xfrm>
            <a:custGeom>
              <a:avLst/>
              <a:gdLst/>
              <a:ahLst/>
              <a:cxnLst/>
              <a:rect l="l" t="t" r="r" b="b"/>
              <a:pathLst>
                <a:path w="2912637" h="841837">
                  <a:moveTo>
                    <a:pt x="260741" y="0"/>
                  </a:moveTo>
                  <a:cubicBezTo>
                    <a:pt x="600667" y="249502"/>
                    <a:pt x="1020455" y="395601"/>
                    <a:pt x="1474367" y="395601"/>
                  </a:cubicBezTo>
                  <a:cubicBezTo>
                    <a:pt x="1921223" y="395601"/>
                    <a:pt x="2335008" y="254009"/>
                    <a:pt x="2672256" y="11769"/>
                  </a:cubicBezTo>
                  <a:lnTo>
                    <a:pt x="2912637" y="372809"/>
                  </a:lnTo>
                  <a:cubicBezTo>
                    <a:pt x="2501630" y="668797"/>
                    <a:pt x="1996941" y="841837"/>
                    <a:pt x="1451831" y="841837"/>
                  </a:cubicBezTo>
                  <a:cubicBezTo>
                    <a:pt x="910744" y="841837"/>
                    <a:pt x="409482" y="671341"/>
                    <a:pt x="0" y="379520"/>
                  </a:cubicBezTo>
                  <a:close/>
                </a:path>
              </a:pathLst>
            </a:cu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4" name="Oval 3"/>
            <p:cNvSpPr/>
            <p:nvPr/>
          </p:nvSpPr>
          <p:spPr>
            <a:xfrm>
              <a:off x="889669" y="2710295"/>
              <a:ext cx="1356453" cy="2865033"/>
            </a:xfrm>
            <a:custGeom>
              <a:avLst/>
              <a:gdLst/>
              <a:ahLst/>
              <a:cxnLst/>
              <a:rect l="l" t="t" r="r" b="b"/>
              <a:pathLst>
                <a:path w="1356453" h="2865033">
                  <a:moveTo>
                    <a:pt x="125188" y="0"/>
                  </a:moveTo>
                  <a:lnTo>
                    <a:pt x="576295" y="141580"/>
                  </a:lnTo>
                  <a:cubicBezTo>
                    <a:pt x="508711" y="343995"/>
                    <a:pt x="472816" y="560602"/>
                    <a:pt x="472816" y="785594"/>
                  </a:cubicBezTo>
                  <a:cubicBezTo>
                    <a:pt x="472816" y="1487131"/>
                    <a:pt x="821802" y="2107159"/>
                    <a:pt x="1356453" y="2480380"/>
                  </a:cubicBezTo>
                  <a:lnTo>
                    <a:pt x="1102580" y="2865033"/>
                  </a:lnTo>
                  <a:cubicBezTo>
                    <a:pt x="436886" y="2411819"/>
                    <a:pt x="0" y="1647839"/>
                    <a:pt x="0" y="781830"/>
                  </a:cubicBezTo>
                  <a:cubicBezTo>
                    <a:pt x="0" y="508745"/>
                    <a:pt x="43443" y="245806"/>
                    <a:pt x="125188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6" name="Straight Connector 155"/>
            <p:cNvCxnSpPr>
              <a:stCxn id="119" idx="0"/>
              <a:endCxn id="237" idx="0"/>
            </p:cNvCxnSpPr>
            <p:nvPr/>
          </p:nvCxnSpPr>
          <p:spPr>
            <a:xfrm flipH="1" flipV="1">
              <a:off x="3405188" y="561974"/>
              <a:ext cx="15808" cy="263271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 flipV="1">
              <a:off x="3690938" y="2605088"/>
              <a:ext cx="2509837" cy="77295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flipH="1" flipV="1">
              <a:off x="3600450" y="3729617"/>
              <a:ext cx="1519238" cy="216159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>
              <a:stCxn id="119" idx="3"/>
            </p:cNvCxnSpPr>
            <p:nvPr/>
          </p:nvCxnSpPr>
          <p:spPr>
            <a:xfrm flipH="1">
              <a:off x="1743075" y="3700531"/>
              <a:ext cx="1473573" cy="223830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>
            <a:xfrm flipH="1" flipV="1">
              <a:off x="614363" y="2600325"/>
              <a:ext cx="2533651" cy="77533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0" name="TextBox 179"/>
            <p:cNvSpPr txBox="1"/>
            <p:nvPr/>
          </p:nvSpPr>
          <p:spPr>
            <a:xfrm rot="1560481">
              <a:off x="4365138" y="1189682"/>
              <a:ext cx="184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GB" sz="2800" b="1" dirty="0"/>
            </a:p>
          </p:txBody>
        </p:sp>
        <p:sp>
          <p:nvSpPr>
            <p:cNvPr id="181" name="TextBox 180"/>
            <p:cNvSpPr txBox="1"/>
            <p:nvPr/>
          </p:nvSpPr>
          <p:spPr>
            <a:xfrm rot="1892571">
              <a:off x="4543857" y="1280165"/>
              <a:ext cx="184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GB" sz="2800" b="1" dirty="0"/>
            </a:p>
          </p:txBody>
        </p:sp>
        <p:sp>
          <p:nvSpPr>
            <p:cNvPr id="182" name="TextBox 181"/>
            <p:cNvSpPr txBox="1"/>
            <p:nvPr/>
          </p:nvSpPr>
          <p:spPr>
            <a:xfrm rot="2482863">
              <a:off x="4820074" y="1484944"/>
              <a:ext cx="184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GB" sz="2800" b="1" dirty="0"/>
            </a:p>
          </p:txBody>
        </p:sp>
        <p:sp>
          <p:nvSpPr>
            <p:cNvPr id="184" name="TextBox 183"/>
            <p:cNvSpPr txBox="1"/>
            <p:nvPr/>
          </p:nvSpPr>
          <p:spPr>
            <a:xfrm rot="19395476">
              <a:off x="2073857" y="1310889"/>
              <a:ext cx="184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GB" sz="2800" b="1" dirty="0"/>
            </a:p>
          </p:txBody>
        </p:sp>
        <p:sp>
          <p:nvSpPr>
            <p:cNvPr id="187" name="TextBox 186"/>
            <p:cNvSpPr txBox="1"/>
            <p:nvPr/>
          </p:nvSpPr>
          <p:spPr>
            <a:xfrm rot="2184312">
              <a:off x="3681660" y="1649107"/>
              <a:ext cx="1848680" cy="454901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/>
              </a:prstTxWarp>
              <a:spAutoFit/>
            </a:bodyPr>
            <a:lstStyle/>
            <a:p>
              <a:r>
                <a:rPr lang="en-GB" sz="2800" b="1" dirty="0"/>
                <a:t>CHWILFRYDIG</a:t>
              </a:r>
            </a:p>
          </p:txBody>
        </p:sp>
        <p:sp>
          <p:nvSpPr>
            <p:cNvPr id="188" name="TextBox 187"/>
            <p:cNvSpPr txBox="1"/>
            <p:nvPr/>
          </p:nvSpPr>
          <p:spPr>
            <a:xfrm rot="559003">
              <a:off x="3686620" y="970583"/>
              <a:ext cx="184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GB" sz="2800" b="1" dirty="0"/>
            </a:p>
          </p:txBody>
        </p:sp>
        <p:sp>
          <p:nvSpPr>
            <p:cNvPr id="190" name="TextBox 189"/>
            <p:cNvSpPr txBox="1"/>
            <p:nvPr/>
          </p:nvSpPr>
          <p:spPr>
            <a:xfrm rot="19808535">
              <a:off x="1278683" y="1513828"/>
              <a:ext cx="2487359" cy="1064225"/>
            </a:xfrm>
            <a:prstGeom prst="rect">
              <a:avLst/>
            </a:prstGeom>
            <a:noFill/>
          </p:spPr>
          <p:txBody>
            <a:bodyPr wrap="none" rtlCol="0">
              <a:prstTxWarp prst="textArchUp">
                <a:avLst>
                  <a:gd name="adj" fmla="val 10861788"/>
                </a:avLst>
              </a:prstTxWarp>
              <a:noAutofit/>
            </a:bodyPr>
            <a:lstStyle/>
            <a:p>
              <a:r>
                <a:rPr lang="en-GB" sz="2800" b="1" dirty="0"/>
                <a:t>CYDWEITHREDOL</a:t>
              </a:r>
            </a:p>
          </p:txBody>
        </p:sp>
        <p:sp>
          <p:nvSpPr>
            <p:cNvPr id="197" name="TextBox 196"/>
            <p:cNvSpPr txBox="1"/>
            <p:nvPr/>
          </p:nvSpPr>
          <p:spPr>
            <a:xfrm rot="18413050">
              <a:off x="1378515" y="1702406"/>
              <a:ext cx="7230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GB" sz="2800" b="1" dirty="0"/>
            </a:p>
          </p:txBody>
        </p:sp>
        <p:sp>
          <p:nvSpPr>
            <p:cNvPr id="198" name="TextBox 197"/>
            <p:cNvSpPr txBox="1"/>
            <p:nvPr/>
          </p:nvSpPr>
          <p:spPr>
            <a:xfrm rot="17950529">
              <a:off x="1474655" y="1930874"/>
              <a:ext cx="184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GB" sz="2800" b="1" dirty="0"/>
            </a:p>
          </p:txBody>
        </p:sp>
        <p:sp>
          <p:nvSpPr>
            <p:cNvPr id="199" name="TextBox 198"/>
            <p:cNvSpPr txBox="1"/>
            <p:nvPr/>
          </p:nvSpPr>
          <p:spPr>
            <a:xfrm rot="17736471">
              <a:off x="1314890" y="2194541"/>
              <a:ext cx="184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GB" sz="2800" b="1" dirty="0"/>
            </a:p>
          </p:txBody>
        </p:sp>
        <p:sp>
          <p:nvSpPr>
            <p:cNvPr id="215" name="TextBox 214"/>
            <p:cNvSpPr txBox="1"/>
            <p:nvPr/>
          </p:nvSpPr>
          <p:spPr>
            <a:xfrm rot="20275105">
              <a:off x="4187177" y="5361617"/>
              <a:ext cx="184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GB" sz="2800" b="1" dirty="0"/>
            </a:p>
          </p:txBody>
        </p:sp>
        <p:sp>
          <p:nvSpPr>
            <p:cNvPr id="216" name="TextBox 215"/>
            <p:cNvSpPr txBox="1"/>
            <p:nvPr/>
          </p:nvSpPr>
          <p:spPr>
            <a:xfrm rot="19857564">
              <a:off x="4406248" y="5261603"/>
              <a:ext cx="184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GB" sz="2800" b="1" dirty="0"/>
            </a:p>
          </p:txBody>
        </p:sp>
        <p:sp>
          <p:nvSpPr>
            <p:cNvPr id="222" name="TextBox 221"/>
            <p:cNvSpPr txBox="1"/>
            <p:nvPr/>
          </p:nvSpPr>
          <p:spPr>
            <a:xfrm rot="7584915">
              <a:off x="5211111" y="4547227"/>
              <a:ext cx="184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GB" sz="2800" b="1" dirty="0"/>
            </a:p>
          </p:txBody>
        </p:sp>
        <p:sp>
          <p:nvSpPr>
            <p:cNvPr id="223" name="TextBox 222"/>
            <p:cNvSpPr txBox="1"/>
            <p:nvPr/>
          </p:nvSpPr>
          <p:spPr>
            <a:xfrm rot="5616565">
              <a:off x="5639737" y="3375657"/>
              <a:ext cx="184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GB" sz="2800" b="1" dirty="0"/>
            </a:p>
          </p:txBody>
        </p:sp>
        <p:sp>
          <p:nvSpPr>
            <p:cNvPr id="224" name="TextBox 223"/>
            <p:cNvSpPr txBox="1"/>
            <p:nvPr/>
          </p:nvSpPr>
          <p:spPr>
            <a:xfrm rot="6837900">
              <a:off x="3929567" y="3838800"/>
              <a:ext cx="2374498" cy="744730"/>
            </a:xfrm>
            <a:prstGeom prst="rect">
              <a:avLst/>
            </a:prstGeom>
            <a:noFill/>
          </p:spPr>
          <p:txBody>
            <a:bodyPr wrap="none" rtlCol="0">
              <a:prstTxWarp prst="textArchUp">
                <a:avLst/>
              </a:prstTxWarp>
              <a:spAutoFit/>
            </a:bodyPr>
            <a:lstStyle/>
            <a:p>
              <a:r>
                <a:rPr lang="en-GB" sz="2800" b="1" dirty="0"/>
                <a:t>DYFALBARHAUS</a:t>
              </a:r>
            </a:p>
          </p:txBody>
        </p:sp>
        <p:sp>
          <p:nvSpPr>
            <p:cNvPr id="226" name="TextBox 225"/>
            <p:cNvSpPr txBox="1"/>
            <p:nvPr/>
          </p:nvSpPr>
          <p:spPr>
            <a:xfrm rot="6222370">
              <a:off x="5558767" y="3823330"/>
              <a:ext cx="184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GB" sz="2800" b="1" dirty="0"/>
            </a:p>
          </p:txBody>
        </p:sp>
        <p:sp>
          <p:nvSpPr>
            <p:cNvPr id="231" name="TextBox 230"/>
            <p:cNvSpPr txBox="1"/>
            <p:nvPr/>
          </p:nvSpPr>
          <p:spPr>
            <a:xfrm rot="8481329">
              <a:off x="4896787" y="4904411"/>
              <a:ext cx="184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GB" sz="2800" b="1" dirty="0"/>
            </a:p>
          </p:txBody>
        </p:sp>
        <p:sp>
          <p:nvSpPr>
            <p:cNvPr id="232" name="Isosceles Triangle 231"/>
            <p:cNvSpPr/>
            <p:nvPr/>
          </p:nvSpPr>
          <p:spPr>
            <a:xfrm>
              <a:off x="3281363" y="1946910"/>
              <a:ext cx="252412" cy="21431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3" name="Isosceles Triangle 232"/>
            <p:cNvSpPr/>
            <p:nvPr/>
          </p:nvSpPr>
          <p:spPr>
            <a:xfrm rot="4523309">
              <a:off x="4681539" y="2923223"/>
              <a:ext cx="252412" cy="21431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4" name="Isosceles Triangle 233"/>
            <p:cNvSpPr/>
            <p:nvPr/>
          </p:nvSpPr>
          <p:spPr>
            <a:xfrm rot="8810678">
              <a:off x="4157663" y="4594861"/>
              <a:ext cx="252412" cy="21431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5" name="Isosceles Triangle 234"/>
            <p:cNvSpPr/>
            <p:nvPr/>
          </p:nvSpPr>
          <p:spPr>
            <a:xfrm rot="12981623">
              <a:off x="2424111" y="4599623"/>
              <a:ext cx="252412" cy="21431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6" name="Isosceles Triangle 235"/>
            <p:cNvSpPr/>
            <p:nvPr/>
          </p:nvSpPr>
          <p:spPr>
            <a:xfrm rot="17013247">
              <a:off x="1900239" y="2927984"/>
              <a:ext cx="252412" cy="214313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7" name="Oval 236"/>
            <p:cNvSpPr/>
            <p:nvPr/>
          </p:nvSpPr>
          <p:spPr>
            <a:xfrm>
              <a:off x="466725" y="561974"/>
              <a:ext cx="5876925" cy="588645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4" name="TextBox 93"/>
          <p:cNvSpPr txBox="1"/>
          <p:nvPr/>
        </p:nvSpPr>
        <p:spPr>
          <a:xfrm rot="21414607">
            <a:off x="2692676" y="5521633"/>
            <a:ext cx="1671720" cy="445148"/>
          </a:xfrm>
          <a:prstGeom prst="rect">
            <a:avLst/>
          </a:prstGeom>
          <a:noFill/>
        </p:spPr>
        <p:txBody>
          <a:bodyPr wrap="none" rtlCol="0">
            <a:prstTxWarp prst="textArchDown">
              <a:avLst/>
            </a:prstTxWarp>
            <a:noAutofit/>
          </a:bodyPr>
          <a:lstStyle/>
          <a:p>
            <a:r>
              <a:rPr lang="en-GB" sz="2800" b="1" dirty="0"/>
              <a:t>LLAWN DYCHYMYG</a:t>
            </a:r>
          </a:p>
        </p:txBody>
      </p:sp>
      <p:sp>
        <p:nvSpPr>
          <p:cNvPr id="95" name="TextBox 94"/>
          <p:cNvSpPr txBox="1"/>
          <p:nvPr/>
        </p:nvSpPr>
        <p:spPr>
          <a:xfrm rot="4012453">
            <a:off x="491883" y="4025127"/>
            <a:ext cx="2171044" cy="662957"/>
          </a:xfrm>
          <a:prstGeom prst="rect">
            <a:avLst/>
          </a:prstGeom>
          <a:noFill/>
        </p:spPr>
        <p:txBody>
          <a:bodyPr wrap="none" rtlCol="0">
            <a:prstTxWarp prst="textArchDown">
              <a:avLst/>
            </a:prstTxWarp>
            <a:noAutofit/>
          </a:bodyPr>
          <a:lstStyle/>
          <a:p>
            <a:r>
              <a:rPr lang="en-GB" sz="2800" b="1" dirty="0"/>
              <a:t>DISGYBLEDIG</a:t>
            </a:r>
          </a:p>
        </p:txBody>
      </p:sp>
    </p:spTree>
    <p:extLst>
      <p:ext uri="{BB962C8B-B14F-4D97-AF65-F5344CB8AC3E}">
        <p14:creationId xmlns:p14="http://schemas.microsoft.com/office/powerpoint/2010/main" val="2879767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79512"/>
            <a:ext cx="685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FuturaWelsh"/>
              </a:rPr>
              <a:t>OLWYN ARFERION CREADIGOL Y MEDDWL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3943" y="839174"/>
            <a:ext cx="5757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FuturaWelsh"/>
              </a:rPr>
              <a:t>CANLLAW I WEITHWYR PROFFESIYNOL CREADIGOL AC ATHRAWON AR SUT I DDEFNYDDIO’R OLWYN GREADIGOL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8623" y="1626836"/>
            <a:ext cx="5008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GB" altLang="en-US" sz="1200" dirty="0">
                <a:latin typeface="FuturaWelsh"/>
              </a:rPr>
            </a:br>
            <a:endParaRPr lang="en-GB" sz="1200" dirty="0">
              <a:latin typeface="FuturaWelsh"/>
            </a:endParaRPr>
          </a:p>
        </p:txBody>
      </p:sp>
      <p:pic>
        <p:nvPicPr>
          <p:cNvPr id="5" name="Pictur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16272" b="4358"/>
          <a:stretch/>
        </p:blipFill>
        <p:spPr bwMode="auto">
          <a:xfrm>
            <a:off x="987975" y="7825855"/>
            <a:ext cx="4041225" cy="74579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637309" y="1620982"/>
            <a:ext cx="565265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cy-GB" sz="1400" dirty="0"/>
              <a:t> Mae'r diffiniad hwn o greadigrwydd – 'The Creative Habits of Mind', yn dod o waith Guy Claxton, Bill Lucas ac Ellen Spencer o'r Centre for Real World Learning ym Mhrifysgol Caerwynt (2013) ‘Progression in Student Creativity in School: First steps towards new forms of formative assessment’ </a:t>
            </a:r>
            <a:r>
              <a:rPr lang="cy-GB" sz="1400" i="1" dirty="0"/>
              <a:t>OECD Education Working Papers No 86.</a:t>
            </a:r>
            <a:r>
              <a:rPr lang="cy-GB" sz="1400" dirty="0"/>
              <a:t> Paris: OECD Publishing]</a:t>
            </a:r>
          </a:p>
          <a:p>
            <a:pPr lvl="0">
              <a:buFont typeface="Arial" pitchFamily="34" charset="0"/>
              <a:buChar char="•"/>
            </a:pPr>
            <a:endParaRPr lang="en-GB" sz="1400" dirty="0"/>
          </a:p>
          <a:p>
            <a:pPr lvl="0">
              <a:buFont typeface="Arial" pitchFamily="34" charset="0"/>
              <a:buChar char="•"/>
            </a:pPr>
            <a:r>
              <a:rPr lang="cy-GB" sz="1400" dirty="0"/>
              <a:t> Mae'n arf asesu ffurfiannol o ran ei bod yn helpu disgyblion i wneud y canlynol:</a:t>
            </a:r>
            <a:endParaRPr lang="en-GB" sz="1400" dirty="0"/>
          </a:p>
          <a:p>
            <a:r>
              <a:rPr lang="cy-GB" sz="1400" dirty="0"/>
              <a:t>- datblygu iaith greadigol a rennir </a:t>
            </a:r>
            <a:br>
              <a:rPr lang="cy-GB" sz="1400" dirty="0"/>
            </a:br>
            <a:r>
              <a:rPr lang="cy-GB" sz="1400" dirty="0"/>
              <a:t>- myfyrio, hunanasesu a gwerthfawrogi eu sgiliau creadigol/natur greadigol eu hunain</a:t>
            </a:r>
            <a:br>
              <a:rPr lang="cy-GB" sz="1400" dirty="0"/>
            </a:br>
            <a:r>
              <a:rPr lang="cy-GB" sz="1400" dirty="0"/>
              <a:t>- cynnwys tystiolaeth gefnogol </a:t>
            </a:r>
            <a:br>
              <a:rPr lang="cy-GB" sz="1400" dirty="0"/>
            </a:br>
            <a:r>
              <a:rPr lang="cy-GB" sz="1400" dirty="0"/>
              <a:t>- olrhain eu cynnydd dros amser</a:t>
            </a:r>
            <a:br>
              <a:rPr lang="cy-GB" sz="1400" dirty="0"/>
            </a:br>
            <a:r>
              <a:rPr lang="cy-GB" sz="1400" dirty="0"/>
              <a:t>- bod yn fwy hunanymwybodol o'r adegau pan fyddant yn defnyddio eu sgiliau creadigol</a:t>
            </a:r>
            <a:br>
              <a:rPr lang="cy-GB" sz="1400" dirty="0"/>
            </a:br>
            <a:r>
              <a:rPr lang="cy-GB" sz="1400" dirty="0"/>
              <a:t>- ceisio cyfleoedd i fod yn fwy creadigol; a </a:t>
            </a:r>
            <a:endParaRPr lang="en-GB" sz="1400" dirty="0"/>
          </a:p>
          <a:p>
            <a:r>
              <a:rPr lang="cy-GB" sz="1400" dirty="0"/>
              <a:t>- nodi nodau dysgu ar gyfer y dyfodol. </a:t>
            </a:r>
            <a:endParaRPr lang="en-GB" sz="1400" dirty="0"/>
          </a:p>
          <a:p>
            <a:pPr lvl="0"/>
            <a:endParaRPr lang="cy-GB" sz="1400" dirty="0"/>
          </a:p>
          <a:p>
            <a:pPr lvl="0">
              <a:buFont typeface="Arial" pitchFamily="34" charset="0"/>
              <a:buChar char="•"/>
            </a:pPr>
            <a:r>
              <a:rPr lang="cy-GB" sz="1400" dirty="0"/>
              <a:t> Gall helpu gweithwyr proffesiynol creadigol ac athrawon i wneud y canlynol:</a:t>
            </a:r>
            <a:endParaRPr lang="en-GB" sz="1400" dirty="0"/>
          </a:p>
          <a:p>
            <a:r>
              <a:rPr lang="cy-GB" sz="1400" dirty="0"/>
              <a:t>- defnyddio iaith greadigol a rennir ar draws cymuned yr ysgol</a:t>
            </a:r>
            <a:br>
              <a:rPr lang="cy-GB" sz="1400" dirty="0"/>
            </a:br>
            <a:r>
              <a:rPr lang="cy-GB" sz="1400" dirty="0"/>
              <a:t>- creu dialog yn yr ysgol am werth datblygu sgiliau creadigol </a:t>
            </a:r>
            <a:br>
              <a:rPr lang="cy-GB" sz="1400" dirty="0"/>
            </a:br>
            <a:r>
              <a:rPr lang="cy-GB" sz="1400" dirty="0"/>
              <a:t>- ystyried sut i greu cyfleoedd ar gyfer datblygu sgiliau creadigol wrth ddysgu</a:t>
            </a:r>
            <a:br>
              <a:rPr lang="cy-GB" sz="1400" dirty="0"/>
            </a:br>
            <a:r>
              <a:rPr lang="cy-GB" sz="1400" dirty="0"/>
              <a:t>- datblygu eu hymarfer; a </a:t>
            </a:r>
            <a:br>
              <a:rPr lang="cy-GB" sz="1400" dirty="0"/>
            </a:br>
            <a:r>
              <a:rPr lang="cy-GB" sz="1400" dirty="0"/>
              <a:t>- cynorthwyo myfyrdodau a phennu nodau gyda dysgwyr.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853082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39898B6A27444E88BBF70ACF312C00" ma:contentTypeVersion="12" ma:contentTypeDescription="Create a new document." ma:contentTypeScope="" ma:versionID="430c8ba33da6d1030f475f793e71fc97">
  <xsd:schema xmlns:xsd="http://www.w3.org/2001/XMLSchema" xmlns:xs="http://www.w3.org/2001/XMLSchema" xmlns:p="http://schemas.microsoft.com/office/2006/metadata/properties" xmlns:ns2="902194e0-6f4a-4367-be7f-af9cc99b5939" xmlns:ns3="c1214f5e-0052-401e-bb61-1ba902d5e79c" targetNamespace="http://schemas.microsoft.com/office/2006/metadata/properties" ma:root="true" ma:fieldsID="a3805fe602a912965e00de7ea87fea39" ns2:_="" ns3:_="">
    <xsd:import namespace="902194e0-6f4a-4367-be7f-af9cc99b5939"/>
    <xsd:import namespace="c1214f5e-0052-401e-bb61-1ba902d5e7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2194e0-6f4a-4367-be7f-af9cc99b59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4fc12923-6efe-44d1-aa88-1b4819d21e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214f5e-0052-401e-bb61-1ba902d5e79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6b26587e-d55a-46c7-83f3-1d6ec7af9d9b}" ma:internalName="TaxCatchAll" ma:showField="CatchAllData" ma:web="c1214f5e-0052-401e-bb61-1ba902d5e7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214f5e-0052-401e-bb61-1ba902d5e79c" xsi:nil="true"/>
    <lcf76f155ced4ddcb4097134ff3c332f xmlns="902194e0-6f4a-4367-be7f-af9cc99b593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Project Brief" ma:contentTypeID="0x0101003998ADB3128FF24C85DEA3649A617F1E0100763AE1BC2E92634BB29BFDA9B59E8E51" ma:contentTypeVersion="15" ma:contentTypeDescription="" ma:contentTypeScope="" ma:versionID="3e74dd2fa81a51bd7e6c923f8b9b01a7">
  <xsd:schema xmlns:xsd="http://www.w3.org/2001/XMLSchema" xmlns:xs="http://www.w3.org/2001/XMLSchema" xmlns:p="http://schemas.microsoft.com/office/2006/metadata/properties" xmlns:ns2="833a4b70-cd77-4add-8a0b-1f4a90093111" xmlns:ns3="$ListId:projdocs;" xmlns:ns5="http://schemas.microsoft.com/sharepoint/v4" targetNamespace="http://schemas.microsoft.com/office/2006/metadata/properties" ma:root="true" ma:fieldsID="08ce6fee6787990d8dc3d30233d11a36" ns2:_="" ns3:_="" ns5:_="">
    <xsd:import namespace="833a4b70-cd77-4add-8a0b-1f4a90093111"/>
    <xsd:import namespace="$ListId:projdocs;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RNumber" minOccurs="0"/>
                <xsd:element ref="ns2:SecurityMarking" minOccurs="0"/>
                <xsd:element ref="ns3:Project_x0020_Title" minOccurs="0"/>
                <xsd:element ref="ns3:Project_x0020_Manager" minOccurs="0"/>
                <xsd:element ref="ns3:Project_x0020_Sponsor" minOccurs="0"/>
                <xsd:element ref="ns3:Project_x0020_Closed_x0020_Date" minOccurs="0"/>
                <xsd:element ref="ns5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a4b70-cd77-4add-8a0b-1f4a90093111" elementFormDefault="qualified">
    <xsd:import namespace="http://schemas.microsoft.com/office/2006/documentManagement/types"/>
    <xsd:import namespace="http://schemas.microsoft.com/office/infopath/2007/PartnerControls"/>
    <xsd:element name="RNumber" ma:index="8" nillable="true" ma:displayName="RNumber" ma:hidden="true" ma:internalName="RNumber" ma:readOnly="false">
      <xsd:simpleType>
        <xsd:restriction base="dms:Text">
          <xsd:maxLength value="40"/>
        </xsd:restriction>
      </xsd:simpleType>
    </xsd:element>
    <xsd:element name="SecurityMarking" ma:index="9" nillable="true" ma:displayName="Security Marking" ma:default="OFFICIAL" ma:format="Dropdown" ma:internalName="SecurityMarking">
      <xsd:simpleType>
        <xsd:restriction base="dms:Choice">
          <xsd:enumeration value="OFFICIAL"/>
          <xsd:enumeration value="OFFICIAL-SENSITIV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projdocs;" elementFormDefault="qualified">
    <xsd:import namespace="http://schemas.microsoft.com/office/2006/documentManagement/types"/>
    <xsd:import namespace="http://schemas.microsoft.com/office/infopath/2007/PartnerControls"/>
    <xsd:element name="Project_x0020_Title" ma:index="10" nillable="true" ma:displayName="Project Title" ma:hidden="true" ma:internalName="Project_x0020_Title">
      <xsd:simpleType>
        <xsd:restriction base="dms:Text"/>
      </xsd:simpleType>
    </xsd:element>
    <xsd:element name="Project_x0020_Manager" ma:index="11" nillable="true" ma:displayName="Project Manager" ma:hidden="true" ma:internalName="Project_x0020_Manager">
      <xsd:simpleType>
        <xsd:restriction base="dms:Text"/>
      </xsd:simpleType>
    </xsd:element>
    <xsd:element name="Project_x0020_Sponsor" ma:index="12" nillable="true" ma:displayName="Project Sponsor" ma:hidden="true" ma:internalName="Project_x0020_Sponsor">
      <xsd:simpleType>
        <xsd:restriction base="dms:Text"/>
      </xsd:simpleType>
    </xsd:element>
    <xsd:element name="Project_x0020_Closed_x0020_Date" ma:index="14" nillable="true" ma:displayName="Project Closed Date" ma:hidden="true" ma:internalName="Project_x0020_Closed_x0020_Dat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Props1.xml><?xml version="1.0" encoding="utf-8"?>
<ds:datastoreItem xmlns:ds="http://schemas.openxmlformats.org/officeDocument/2006/customXml" ds:itemID="{ADB12F06-BDE4-459E-89B3-43D9CC5F2565}"/>
</file>

<file path=customXml/itemProps2.xml><?xml version="1.0" encoding="utf-8"?>
<ds:datastoreItem xmlns:ds="http://schemas.openxmlformats.org/officeDocument/2006/customXml" ds:itemID="{98CA6A8B-7702-4671-9106-8FD40E7FE173}">
  <ds:schemaRefs>
    <ds:schemaRef ds:uri="http://schemas.microsoft.com/office/2006/metadata/properties"/>
    <ds:schemaRef ds:uri="http://schemas.microsoft.com/office/infopath/2007/PartnerControls"/>
    <ds:schemaRef ds:uri="$ListId:projdocs;"/>
    <ds:schemaRef ds:uri="833a4b70-cd77-4add-8a0b-1f4a90093111"/>
    <ds:schemaRef ds:uri="http://schemas.microsoft.com/sharepoint/v4"/>
  </ds:schemaRefs>
</ds:datastoreItem>
</file>

<file path=customXml/itemProps3.xml><?xml version="1.0" encoding="utf-8"?>
<ds:datastoreItem xmlns:ds="http://schemas.openxmlformats.org/officeDocument/2006/customXml" ds:itemID="{ACF77CFA-97A3-41C5-8BA5-DF932498DB4F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67CBBAE-D609-4FAD-B5A6-0F3275E291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3a4b70-cd77-4add-8a0b-1f4a90093111"/>
    <ds:schemaRef ds:uri="$ListId:projdocs;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A247FC3E-B08D-4680-AE70-C9E9E753C430}">
  <ds:schemaRefs>
    <ds:schemaRef ds:uri="http://schemas.microsoft.com/office/2006/metadata/customXs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1447</TotalTime>
  <Words>430</Words>
  <Application>Microsoft Office PowerPoint</Application>
  <PresentationFormat>On-screen Show (4:3)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FuturaWelsh</vt:lpstr>
      <vt:lpstr>Office Theme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Archbold</dc:creator>
  <cp:lastModifiedBy>Dan Allen</cp:lastModifiedBy>
  <cp:revision>85</cp:revision>
  <cp:lastPrinted>2015-04-21T10:24:09Z</cp:lastPrinted>
  <dcterms:created xsi:type="dcterms:W3CDTF">2015-04-01T10:06:39Z</dcterms:created>
  <dcterms:modified xsi:type="dcterms:W3CDTF">2022-11-09T15:06:02Z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0x010100F739898B6A27444E88BBF70ACF312C00</vt:lpwstr>
  </property>
  <property fmtid="{D5CDD505-2E9C-101B-9397-08002B2CF9AE}" pid="3" name="RecordPoint_WorkflowType">
    <vt:lpwstr>ActiveSubmitStub</vt:lpwstr>
  </property>
  <property fmtid="{D5CDD505-2E9C-101B-9397-08002B2CF9AE}" pid="4" name="RecordPoint_ActiveItemSiteId">
    <vt:lpwstr>{43c43096-3d87-4e36-a947-b27826469505}</vt:lpwstr>
  </property>
  <property fmtid="{D5CDD505-2E9C-101B-9397-08002B2CF9AE}" pid="5" name="RecordPoint_ActiveItemListId">
    <vt:lpwstr>{9d9cad93-aedf-4691-9b21-54901dc84e6c}</vt:lpwstr>
  </property>
  <property fmtid="{D5CDD505-2E9C-101B-9397-08002B2CF9AE}" pid="6" name="RecordPoint_ActiveItemUniqueId">
    <vt:lpwstr>{c6bdb1e5-bd33-41b5-87ab-f8c07037efcd}</vt:lpwstr>
  </property>
  <property fmtid="{D5CDD505-2E9C-101B-9397-08002B2CF9AE}" pid="7" name="RecordPoint_ActiveItemWebId">
    <vt:lpwstr>{73b31333-1724-4e09-88de-0787f8084908}</vt:lpwstr>
  </property>
  <property fmtid="{D5CDD505-2E9C-101B-9397-08002B2CF9AE}" pid="8" name="RecordPoint_RecordNumberSubmitted">
    <vt:lpwstr>R0000360333</vt:lpwstr>
  </property>
  <property fmtid="{D5CDD505-2E9C-101B-9397-08002B2CF9AE}" pid="9" name="RecordPoint_SubmissionCompleted">
    <vt:lpwstr>2017-10-19T21:51:19.2483058+01:00</vt:lpwstr>
  </property>
</Properties>
</file>