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301" r:id="rId2"/>
  </p:sldIdLst>
  <p:sldSz cx="12801600" cy="9601200" type="A3"/>
  <p:notesSz cx="9926638" cy="14301788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52" y="12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5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715775"/>
          </a:xfrm>
          <a:prstGeom prst="rect">
            <a:avLst/>
          </a:prstGeom>
        </p:spPr>
        <p:txBody>
          <a:bodyPr vert="horz" lIns="132436" tIns="66218" rIns="132436" bIns="66218" rtlCol="0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8" y="0"/>
            <a:ext cx="4302625" cy="715775"/>
          </a:xfrm>
          <a:prstGeom prst="rect">
            <a:avLst/>
          </a:prstGeom>
        </p:spPr>
        <p:txBody>
          <a:bodyPr vert="horz" lIns="132436" tIns="66218" rIns="132436" bIns="66218" rtlCol="0"/>
          <a:lstStyle>
            <a:lvl1pPr algn="r">
              <a:defRPr sz="1800"/>
            </a:lvl1pPr>
          </a:lstStyle>
          <a:p>
            <a:fld id="{54EE968B-D34C-4B01-ACB9-704CC1F212ED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13583726"/>
            <a:ext cx="4302625" cy="715775"/>
          </a:xfrm>
          <a:prstGeom prst="rect">
            <a:avLst/>
          </a:prstGeom>
        </p:spPr>
        <p:txBody>
          <a:bodyPr vert="horz" lIns="132436" tIns="66218" rIns="132436" bIns="66218" rtlCol="0" anchor="b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8" y="13583726"/>
            <a:ext cx="4302625" cy="715775"/>
          </a:xfrm>
          <a:prstGeom prst="rect">
            <a:avLst/>
          </a:prstGeom>
        </p:spPr>
        <p:txBody>
          <a:bodyPr vert="horz" lIns="132436" tIns="66218" rIns="132436" bIns="66218" rtlCol="0" anchor="b"/>
          <a:lstStyle>
            <a:lvl1pPr algn="r">
              <a:defRPr sz="1800"/>
            </a:lvl1pPr>
          </a:lstStyle>
          <a:p>
            <a:fld id="{DCD1795A-EAD6-4B5E-A2AB-818BCEA5C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699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715090"/>
          </a:xfrm>
          <a:prstGeom prst="rect">
            <a:avLst/>
          </a:prstGeom>
        </p:spPr>
        <p:txBody>
          <a:bodyPr vert="horz" lIns="132436" tIns="66218" rIns="132436" bIns="66218" rtlCol="0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1"/>
            <a:ext cx="4301543" cy="715090"/>
          </a:xfrm>
          <a:prstGeom prst="rect">
            <a:avLst/>
          </a:prstGeom>
        </p:spPr>
        <p:txBody>
          <a:bodyPr vert="horz" lIns="132436" tIns="66218" rIns="132436" bIns="66218" rtlCol="0"/>
          <a:lstStyle>
            <a:lvl1pPr algn="r">
              <a:defRPr sz="1800"/>
            </a:lvl1pPr>
          </a:lstStyle>
          <a:p>
            <a:fld id="{DB28F8F0-682D-446E-A882-5099915C058B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7475" y="1073150"/>
            <a:ext cx="7151688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436" tIns="66218" rIns="132436" bIns="6621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6793350"/>
            <a:ext cx="7941310" cy="6435804"/>
          </a:xfrm>
          <a:prstGeom prst="rect">
            <a:avLst/>
          </a:prstGeom>
        </p:spPr>
        <p:txBody>
          <a:bodyPr vert="horz" lIns="132436" tIns="66218" rIns="132436" bIns="6621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584219"/>
            <a:ext cx="4301543" cy="715090"/>
          </a:xfrm>
          <a:prstGeom prst="rect">
            <a:avLst/>
          </a:prstGeom>
        </p:spPr>
        <p:txBody>
          <a:bodyPr vert="horz" lIns="132436" tIns="66218" rIns="132436" bIns="66218" rtlCol="0" anchor="b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13584219"/>
            <a:ext cx="4301543" cy="715090"/>
          </a:xfrm>
          <a:prstGeom prst="rect">
            <a:avLst/>
          </a:prstGeom>
        </p:spPr>
        <p:txBody>
          <a:bodyPr vert="horz" lIns="132436" tIns="66218" rIns="132436" bIns="66218" rtlCol="0" anchor="b"/>
          <a:lstStyle>
            <a:lvl1pPr algn="r">
              <a:defRPr sz="1800"/>
            </a:lvl1pPr>
          </a:lstStyle>
          <a:p>
            <a:fld id="{269DD718-AEF0-47D6-B553-D7C06A8E1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189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9020" y="711200"/>
            <a:ext cx="10579100" cy="1102360"/>
          </a:xfrm>
        </p:spPr>
        <p:txBody>
          <a:bodyPr tIns="64008" bIns="64008"/>
          <a:lstStyle>
            <a:lvl1pPr>
              <a:lnSpc>
                <a:spcPct val="10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br>
              <a:rPr lang="en-GB"/>
            </a:br>
            <a:r>
              <a:rPr lang="en-GB"/>
              <a:t>xxx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9020" y="2520315"/>
            <a:ext cx="10579100" cy="1406843"/>
          </a:xfrm>
        </p:spPr>
        <p:txBody>
          <a:bodyPr tIns="64008"/>
          <a:lstStyle>
            <a:lvl1pPr>
              <a:lnSpc>
                <a:spcPct val="100000"/>
              </a:lnSpc>
              <a:spcAft>
                <a:spcPct val="0"/>
              </a:spcAft>
              <a:buClr>
                <a:srgbClr val="FFFFFF"/>
              </a:buClr>
              <a:defRPr sz="220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799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87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1124" y="708979"/>
            <a:ext cx="2653665" cy="79321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3460" y="708979"/>
            <a:ext cx="7754303" cy="79321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350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799" y="708978"/>
            <a:ext cx="10581322" cy="11023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13460" y="1915796"/>
            <a:ext cx="5202873" cy="6725285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94" y="1915796"/>
            <a:ext cx="5205095" cy="6725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382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799" y="708978"/>
            <a:ext cx="10581322" cy="11023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3460" y="1915796"/>
            <a:ext cx="5202873" cy="6725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94" y="1915796"/>
            <a:ext cx="5205095" cy="6725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44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13461" y="708979"/>
            <a:ext cx="10621328" cy="79321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619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/>
            </a:lvl1pPr>
            <a:lvl2pPr marL="640080" indent="0" algn="ctr">
              <a:buNone/>
              <a:defRPr/>
            </a:lvl2pPr>
            <a:lvl3pPr marL="1280160" indent="0" algn="ctr">
              <a:buNone/>
              <a:defRPr/>
            </a:lvl3pPr>
            <a:lvl4pPr marL="1920240" indent="0" algn="ctr">
              <a:buNone/>
              <a:defRPr/>
            </a:lvl4pPr>
            <a:lvl5pPr marL="2560320" indent="0" algn="ctr">
              <a:buNone/>
              <a:defRPr/>
            </a:lvl5pPr>
            <a:lvl6pPr marL="3200400" indent="0" algn="ctr">
              <a:buNone/>
              <a:defRPr/>
            </a:lvl6pPr>
            <a:lvl7pPr marL="3840480" indent="0" algn="ctr">
              <a:buNone/>
              <a:defRPr/>
            </a:lvl7pPr>
            <a:lvl8pPr marL="4480560" indent="0" algn="ctr">
              <a:buNone/>
              <a:defRPr/>
            </a:lvl8pPr>
            <a:lvl9pPr marL="512064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24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7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40080" indent="0">
              <a:buNone/>
              <a:defRPr sz="2500"/>
            </a:lvl2pPr>
            <a:lvl3pPr marL="1280160" indent="0">
              <a:buNone/>
              <a:defRPr sz="2200"/>
            </a:lvl3pPr>
            <a:lvl4pPr marL="1920240" indent="0">
              <a:buNone/>
              <a:defRPr sz="2000"/>
            </a:lvl4pPr>
            <a:lvl5pPr marL="2560320" indent="0">
              <a:buNone/>
              <a:defRPr sz="2000"/>
            </a:lvl5pPr>
            <a:lvl6pPr marL="3200400" indent="0">
              <a:buNone/>
              <a:defRPr sz="2000"/>
            </a:lvl6pPr>
            <a:lvl7pPr marL="3840480" indent="0">
              <a:buNone/>
              <a:defRPr sz="2000"/>
            </a:lvl7pPr>
            <a:lvl8pPr marL="4480560" indent="0">
              <a:buNone/>
              <a:defRPr sz="2000"/>
            </a:lvl8pPr>
            <a:lvl9pPr marL="5120640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247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3460" y="1915796"/>
            <a:ext cx="5202873" cy="6725285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94" y="1915796"/>
            <a:ext cx="5205095" cy="6725285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50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49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4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3180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2808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694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6799" y="708978"/>
            <a:ext cx="10581322" cy="110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5520" rIns="128016" bIns="65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3461" y="1915796"/>
            <a:ext cx="10621328" cy="6725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0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59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5pPr>
      <a:lvl6pPr marL="640080" algn="l" rtl="0" fontAlgn="base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6pPr>
      <a:lvl7pPr marL="1280160" algn="l" rtl="0" fontAlgn="base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7pPr>
      <a:lvl8pPr marL="1920240" algn="l" rtl="0" fontAlgn="base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8pPr>
      <a:lvl9pPr marL="2560320" algn="l" rtl="0" fontAlgn="base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9pPr>
    </p:titleStyle>
    <p:bodyStyle>
      <a:lvl1pPr marL="480060" indent="-480060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Font typeface="Symbol" pitchFamily="18" charset="2"/>
        <a:defRPr sz="3400">
          <a:solidFill>
            <a:srgbClr val="000000"/>
          </a:solidFill>
          <a:latin typeface="+mn-lt"/>
          <a:ea typeface="+mn-ea"/>
          <a:cs typeface="+mn-cs"/>
        </a:defRPr>
      </a:lvl1pPr>
      <a:lvl2pPr marL="1204595" indent="-400050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Font typeface="Arial" pitchFamily="34" charset="0"/>
        <a:buChar char="−"/>
        <a:defRPr sz="3400">
          <a:solidFill>
            <a:srgbClr val="000000"/>
          </a:solidFill>
          <a:latin typeface="+mn-lt"/>
        </a:defRPr>
      </a:lvl2pPr>
      <a:lvl3pPr marL="2129155" indent="-388938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SzPct val="90000"/>
        <a:buFont typeface="Symbol" pitchFamily="18" charset="2"/>
        <a:buChar char="·"/>
        <a:defRPr sz="2800">
          <a:solidFill>
            <a:srgbClr val="000000"/>
          </a:solidFill>
          <a:latin typeface="+mn-lt"/>
        </a:defRPr>
      </a:lvl3pPr>
      <a:lvl4pPr marL="2927033" indent="-391160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Font typeface="Arial" pitchFamily="34" charset="0"/>
        <a:buChar char="−"/>
        <a:defRPr sz="2800">
          <a:solidFill>
            <a:srgbClr val="000000"/>
          </a:solidFill>
          <a:latin typeface="+mn-lt"/>
        </a:defRPr>
      </a:lvl4pPr>
      <a:lvl5pPr marL="3740468" indent="-400050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5pPr>
      <a:lvl6pPr marL="4380548" indent="-400050" algn="l" defTabSz="755650" rtl="0" fontAlgn="base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6pPr>
      <a:lvl7pPr marL="5020628" indent="-400050" algn="l" defTabSz="755650" rtl="0" fontAlgn="base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7pPr>
      <a:lvl8pPr marL="5660708" indent="-400050" algn="l" defTabSz="755650" rtl="0" fontAlgn="base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8pPr>
      <a:lvl9pPr marL="6300788" indent="-400050" algn="l" defTabSz="755650" rtl="0" fontAlgn="base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Box 1"/>
          <p:cNvSpPr txBox="1">
            <a:spLocks noChangeArrowheads="1"/>
          </p:cNvSpPr>
          <p:nvPr/>
        </p:nvSpPr>
        <p:spPr bwMode="auto">
          <a:xfrm>
            <a:off x="1300163" y="70816"/>
            <a:ext cx="986790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500" dirty="0">
                <a:solidFill>
                  <a:srgbClr val="000000"/>
                </a:solidFill>
              </a:rPr>
              <a:t>What are the characteristics of the space?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500" dirty="0">
                <a:solidFill>
                  <a:srgbClr val="000000"/>
                </a:solidFill>
              </a:rPr>
              <a:t>Low Functioning                        High Functioning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20152" y="335598"/>
            <a:ext cx="10359355" cy="8430640"/>
            <a:chOff x="1220152" y="335598"/>
            <a:chExt cx="10359355" cy="8430640"/>
          </a:xfrm>
        </p:grpSpPr>
        <p:sp>
          <p:nvSpPr>
            <p:cNvPr id="23557" name="TextBox 2"/>
            <p:cNvSpPr txBox="1">
              <a:spLocks noChangeArrowheads="1"/>
            </p:cNvSpPr>
            <p:nvPr/>
          </p:nvSpPr>
          <p:spPr bwMode="auto">
            <a:xfrm>
              <a:off x="4382270" y="1097915"/>
              <a:ext cx="3838759" cy="51784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8016" tIns="64008" rIns="128016" bIns="6400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500" dirty="0">
                  <a:solidFill>
                    <a:srgbClr val="FFFFFF"/>
                  </a:solidFill>
                  <a:latin typeface="+mn-lt"/>
                </a:rPr>
                <a:t>Role of the teacher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369437" y="1733550"/>
              <a:ext cx="3851593" cy="515620"/>
            </a:xfrm>
            <a:prstGeom prst="rect">
              <a:avLst/>
            </a:prstGeom>
            <a:solidFill>
              <a:schemeClr val="tx1">
                <a:lumMod val="60000"/>
                <a:lumOff val="40000"/>
              </a:schemeClr>
            </a:solidFill>
          </p:spPr>
          <p:txBody>
            <a:bodyPr wrap="square"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 dirty="0">
                  <a:solidFill>
                    <a:srgbClr val="FFFFFF"/>
                  </a:solidFill>
                  <a:cs typeface="Arial" panose="020B0604020202020204" pitchFamily="34" charset="0"/>
                </a:rPr>
                <a:t>Nature of activities</a:t>
              </a:r>
            </a:p>
          </p:txBody>
        </p:sp>
        <p:cxnSp>
          <p:nvCxnSpPr>
            <p:cNvPr id="23559" name="Straight Arrow Connector 7"/>
            <p:cNvCxnSpPr>
              <a:cxnSpLocks noChangeShapeType="1"/>
            </p:cNvCxnSpPr>
            <p:nvPr/>
          </p:nvCxnSpPr>
          <p:spPr bwMode="auto">
            <a:xfrm>
              <a:off x="4609465" y="335598"/>
              <a:ext cx="1280160" cy="1280160"/>
            </a:xfrm>
            <a:prstGeom prst="straightConnector1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 type="arrow" w="med" len="med"/>
                </a14:hiddenLine>
              </a:ext>
            </a:extLst>
          </p:spPr>
        </p:cxnSp>
        <p:sp>
          <p:nvSpPr>
            <p:cNvPr id="15" name="TextBox 14"/>
            <p:cNvSpPr txBox="1"/>
            <p:nvPr/>
          </p:nvSpPr>
          <p:spPr>
            <a:xfrm>
              <a:off x="4365705" y="2360295"/>
              <a:ext cx="3837348" cy="51562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 dirty="0">
                  <a:solidFill>
                    <a:srgbClr val="FFFFFF"/>
                  </a:solidFill>
                </a:rPr>
                <a:t>Organisation of time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365705" y="3022283"/>
              <a:ext cx="3852670" cy="51784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square"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 dirty="0">
                  <a:solidFill>
                    <a:srgbClr val="FFFFFF"/>
                  </a:solidFill>
                </a:rPr>
                <a:t>Organisation of space</a:t>
              </a:r>
            </a:p>
          </p:txBody>
        </p:sp>
        <p:sp>
          <p:nvSpPr>
            <p:cNvPr id="23564" name="TextBox 17"/>
            <p:cNvSpPr txBox="1">
              <a:spLocks noChangeArrowheads="1"/>
            </p:cNvSpPr>
            <p:nvPr/>
          </p:nvSpPr>
          <p:spPr bwMode="auto">
            <a:xfrm>
              <a:off x="4365705" y="3646965"/>
              <a:ext cx="3852670" cy="5156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8016" tIns="64008" rIns="128016" bIns="6400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500" dirty="0">
                  <a:solidFill>
                    <a:srgbClr val="FFFFFF"/>
                  </a:solidFill>
                  <a:latin typeface="+mn-lt"/>
                </a:rPr>
                <a:t>Approach to tasks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365704" y="4271645"/>
              <a:ext cx="3850113" cy="51562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txBody>
            <a:bodyPr wrap="square"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 dirty="0">
                  <a:solidFill>
                    <a:srgbClr val="FFFFFF"/>
                  </a:solidFill>
                </a:rPr>
                <a:t>Visibility of processes</a:t>
              </a:r>
            </a:p>
          </p:txBody>
        </p:sp>
        <p:sp>
          <p:nvSpPr>
            <p:cNvPr id="23569" name="TextBox 28"/>
            <p:cNvSpPr txBox="1">
              <a:spLocks noChangeArrowheads="1"/>
            </p:cNvSpPr>
            <p:nvPr/>
          </p:nvSpPr>
          <p:spPr bwMode="auto">
            <a:xfrm>
              <a:off x="1220152" y="1097916"/>
              <a:ext cx="2109152" cy="7633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8016" tIns="64008" rIns="128016" bIns="6400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Guided</a:t>
              </a:r>
            </a:p>
            <a:p>
              <a:pPr fontAlgn="base">
                <a:lnSpc>
                  <a:spcPts val="238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Contrived</a:t>
              </a:r>
            </a:p>
            <a:p>
              <a:pPr fontAlgn="base">
                <a:lnSpc>
                  <a:spcPts val="238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Bell-bound</a:t>
              </a:r>
            </a:p>
            <a:p>
              <a:pPr fontAlgn="base">
                <a:lnSpc>
                  <a:spcPts val="238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Classroom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Individual</a:t>
              </a:r>
            </a:p>
            <a:p>
              <a:pPr fontAlgn="base">
                <a:lnSpc>
                  <a:spcPts val="238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Hidden</a:t>
              </a:r>
            </a:p>
            <a:p>
              <a:pPr fontAlgn="base">
                <a:lnSpc>
                  <a:spcPts val="21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Static</a:t>
              </a:r>
            </a:p>
            <a:p>
              <a:pPr fontAlgn="base">
                <a:lnSpc>
                  <a:spcPts val="21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Ignored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Ignored</a:t>
              </a:r>
            </a:p>
            <a:p>
              <a:pPr fontAlgn="base">
                <a:lnSpc>
                  <a:spcPts val="224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Some</a:t>
              </a:r>
            </a:p>
            <a:p>
              <a:pPr fontAlgn="base">
                <a:lnSpc>
                  <a:spcPts val="224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13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Directed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 altLang="en-US" sz="1500" dirty="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Limited</a:t>
              </a:r>
            </a:p>
          </p:txBody>
        </p:sp>
        <p:sp>
          <p:nvSpPr>
            <p:cNvPr id="23570" name="TextBox 29"/>
            <p:cNvSpPr txBox="1">
              <a:spLocks noChangeArrowheads="1"/>
            </p:cNvSpPr>
            <p:nvPr/>
          </p:nvSpPr>
          <p:spPr bwMode="auto">
            <a:xfrm>
              <a:off x="9485472" y="1127224"/>
              <a:ext cx="2094035" cy="76390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8016" tIns="64008" rIns="128016" bIns="6400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Challenging</a:t>
              </a:r>
            </a:p>
            <a:p>
              <a:pPr algn="r" fontAlgn="base">
                <a:lnSpc>
                  <a:spcPts val="238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Authentic</a:t>
              </a:r>
            </a:p>
            <a:p>
              <a:pPr algn="r" fontAlgn="base">
                <a:lnSpc>
                  <a:spcPts val="238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Flexible</a:t>
              </a:r>
            </a:p>
            <a:p>
              <a:pPr algn="r" fontAlgn="base">
                <a:lnSpc>
                  <a:spcPts val="238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Workshop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Group</a:t>
              </a:r>
            </a:p>
            <a:p>
              <a:pPr algn="r" fontAlgn="base">
                <a:lnSpc>
                  <a:spcPts val="224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High</a:t>
              </a:r>
            </a:p>
            <a:p>
              <a:pPr algn="r" fontAlgn="base">
                <a:lnSpc>
                  <a:spcPts val="224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Mobile</a:t>
              </a:r>
            </a:p>
            <a:p>
              <a:pPr algn="r" fontAlgn="base">
                <a:lnSpc>
                  <a:spcPts val="21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Central</a:t>
              </a:r>
            </a:p>
            <a:p>
              <a:pPr algn="r" fontAlgn="base">
                <a:lnSpc>
                  <a:spcPts val="224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Acknowledged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endParaRPr lang="en-GB" altLang="en-US" sz="15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All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endParaRPr lang="en-GB" altLang="en-US" sz="15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Self Managing</a:t>
              </a: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200" dirty="0">
                  <a:solidFill>
                    <a:srgbClr val="000000"/>
                  </a:solidFill>
                </a:rPr>
                <a:t>Continuous</a:t>
              </a:r>
            </a:p>
            <a:p>
              <a:pPr algn="r" fontAlgn="base">
                <a:lnSpc>
                  <a:spcPts val="2100"/>
                </a:lnSpc>
                <a:spcBef>
                  <a:spcPct val="0"/>
                </a:spcBef>
                <a:spcAft>
                  <a:spcPct val="0"/>
                </a:spcAft>
              </a:pPr>
              <a:endParaRPr lang="en-GB" alt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52077" y="4899501"/>
              <a:ext cx="3868952" cy="51784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 dirty="0">
                  <a:solidFill>
                    <a:srgbClr val="FFFFFF"/>
                  </a:solidFill>
                </a:rPr>
                <a:t>Location of activities</a:t>
              </a:r>
            </a:p>
          </p:txBody>
        </p:sp>
        <p:sp>
          <p:nvSpPr>
            <p:cNvPr id="23573" name="TextBox 34"/>
            <p:cNvSpPr txBox="1">
              <a:spLocks noChangeArrowheads="1"/>
            </p:cNvSpPr>
            <p:nvPr/>
          </p:nvSpPr>
          <p:spPr bwMode="auto">
            <a:xfrm>
              <a:off x="4352077" y="5521802"/>
              <a:ext cx="3884509" cy="51784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8016" tIns="64008" rIns="128016" bIns="6400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500" dirty="0">
                  <a:solidFill>
                    <a:srgbClr val="FFFFFF"/>
                  </a:solidFill>
                  <a:latin typeface="+mn-lt"/>
                </a:rPr>
                <a:t>Self as learning resource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369436" y="6761798"/>
              <a:ext cx="3846381" cy="51562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 dirty="0">
                  <a:solidFill>
                    <a:srgbClr val="FFFFFF"/>
                  </a:solidFill>
                </a:rPr>
                <a:t>Inclusiveness</a:t>
              </a:r>
            </a:p>
          </p:txBody>
        </p:sp>
        <p:sp>
          <p:nvSpPr>
            <p:cNvPr id="23575" name="TextBox 40"/>
            <p:cNvSpPr txBox="1">
              <a:spLocks noChangeArrowheads="1"/>
            </p:cNvSpPr>
            <p:nvPr/>
          </p:nvSpPr>
          <p:spPr bwMode="auto">
            <a:xfrm>
              <a:off x="4369434" y="7377747"/>
              <a:ext cx="3846382" cy="51784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8016" tIns="64008" rIns="128016" bIns="6400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500" dirty="0">
                  <a:solidFill>
                    <a:srgbClr val="FFFFFF"/>
                  </a:solidFill>
                  <a:latin typeface="+mn-lt"/>
                </a:rPr>
                <a:t>Role of learner</a:t>
              </a:r>
            </a:p>
          </p:txBody>
        </p:sp>
        <p:sp>
          <p:nvSpPr>
            <p:cNvPr id="23576" name="TextBox 35"/>
            <p:cNvSpPr txBox="1">
              <a:spLocks noChangeArrowheads="1"/>
            </p:cNvSpPr>
            <p:nvPr/>
          </p:nvSpPr>
          <p:spPr bwMode="auto">
            <a:xfrm>
              <a:off x="4369435" y="6162679"/>
              <a:ext cx="3854225" cy="51784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8016" tIns="64008" rIns="128016" bIns="6400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500" dirty="0">
                  <a:solidFill>
                    <a:srgbClr val="FFFFFF"/>
                  </a:solidFill>
                  <a:latin typeface="+mn-lt"/>
                </a:rPr>
                <a:t>Emotion</a:t>
              </a:r>
            </a:p>
          </p:txBody>
        </p:sp>
        <p:sp>
          <p:nvSpPr>
            <p:cNvPr id="23583" name="Right Arrow 22"/>
            <p:cNvSpPr>
              <a:spLocks noChangeArrowheads="1"/>
            </p:cNvSpPr>
            <p:nvPr/>
          </p:nvSpPr>
          <p:spPr bwMode="auto">
            <a:xfrm>
              <a:off x="8222249" y="1280162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4369434" y="8028093"/>
              <a:ext cx="3820478" cy="517065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extLst/>
          </p:spPr>
          <p:txBody>
            <a:bodyPr lIns="128016" tIns="64008" rIns="128016" bIns="6400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2500" dirty="0">
                  <a:solidFill>
                    <a:srgbClr val="FFFFFF"/>
                  </a:solidFill>
                  <a:latin typeface="+mn-lt"/>
                </a:rPr>
                <a:t>Reflection</a:t>
              </a:r>
              <a:r>
                <a:rPr lang="en-GB" altLang="en-US" sz="2500" dirty="0">
                  <a:solidFill>
                    <a:srgbClr val="FFFFFF"/>
                  </a:solidFill>
                </a:rPr>
                <a:t> </a:t>
              </a:r>
            </a:p>
          </p:txBody>
        </p:sp>
        <p:sp>
          <p:nvSpPr>
            <p:cNvPr id="45" name="Right Arrow 22"/>
            <p:cNvSpPr>
              <a:spLocks noChangeArrowheads="1"/>
            </p:cNvSpPr>
            <p:nvPr/>
          </p:nvSpPr>
          <p:spPr bwMode="auto">
            <a:xfrm>
              <a:off x="8215816" y="1914684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46" name="Right Arrow 22"/>
            <p:cNvSpPr>
              <a:spLocks noChangeArrowheads="1"/>
            </p:cNvSpPr>
            <p:nvPr/>
          </p:nvSpPr>
          <p:spPr bwMode="auto">
            <a:xfrm>
              <a:off x="8203052" y="2541205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47" name="Right Arrow 22"/>
            <p:cNvSpPr>
              <a:spLocks noChangeArrowheads="1"/>
            </p:cNvSpPr>
            <p:nvPr/>
          </p:nvSpPr>
          <p:spPr bwMode="auto">
            <a:xfrm>
              <a:off x="8218374" y="3213762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48" name="Right Arrow 22"/>
            <p:cNvSpPr>
              <a:spLocks noChangeArrowheads="1"/>
            </p:cNvSpPr>
            <p:nvPr/>
          </p:nvSpPr>
          <p:spPr bwMode="auto">
            <a:xfrm>
              <a:off x="8215816" y="3833654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49" name="Right Arrow 22"/>
            <p:cNvSpPr>
              <a:spLocks noChangeArrowheads="1"/>
            </p:cNvSpPr>
            <p:nvPr/>
          </p:nvSpPr>
          <p:spPr bwMode="auto">
            <a:xfrm>
              <a:off x="8223660" y="4451668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50" name="Right Arrow 22"/>
            <p:cNvSpPr>
              <a:spLocks noChangeArrowheads="1"/>
            </p:cNvSpPr>
            <p:nvPr/>
          </p:nvSpPr>
          <p:spPr bwMode="auto">
            <a:xfrm>
              <a:off x="8215816" y="5080633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51" name="Right Arrow 22"/>
            <p:cNvSpPr>
              <a:spLocks noChangeArrowheads="1"/>
            </p:cNvSpPr>
            <p:nvPr/>
          </p:nvSpPr>
          <p:spPr bwMode="auto">
            <a:xfrm>
              <a:off x="8236585" y="5702934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52" name="Right Arrow 22"/>
            <p:cNvSpPr>
              <a:spLocks noChangeArrowheads="1"/>
            </p:cNvSpPr>
            <p:nvPr/>
          </p:nvSpPr>
          <p:spPr bwMode="auto">
            <a:xfrm>
              <a:off x="8215816" y="6343810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53" name="Right Arrow 22"/>
            <p:cNvSpPr>
              <a:spLocks noChangeArrowheads="1"/>
            </p:cNvSpPr>
            <p:nvPr/>
          </p:nvSpPr>
          <p:spPr bwMode="auto">
            <a:xfrm>
              <a:off x="8215816" y="6940550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54" name="Right Arrow 22"/>
            <p:cNvSpPr>
              <a:spLocks noChangeArrowheads="1"/>
            </p:cNvSpPr>
            <p:nvPr/>
          </p:nvSpPr>
          <p:spPr bwMode="auto">
            <a:xfrm>
              <a:off x="8217757" y="7558881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55" name="Right Arrow 22"/>
            <p:cNvSpPr>
              <a:spLocks noChangeArrowheads="1"/>
            </p:cNvSpPr>
            <p:nvPr/>
          </p:nvSpPr>
          <p:spPr bwMode="auto">
            <a:xfrm>
              <a:off x="8190545" y="8208838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3399"/>
                </a:solidFill>
              </a:endParaRPr>
            </a:p>
          </p:txBody>
        </p:sp>
        <p:sp>
          <p:nvSpPr>
            <p:cNvPr id="58" name="Down Arrow 57"/>
            <p:cNvSpPr>
              <a:spLocks noChangeArrowheads="1"/>
            </p:cNvSpPr>
            <p:nvPr/>
          </p:nvSpPr>
          <p:spPr bwMode="auto">
            <a:xfrm rot="5400000">
              <a:off x="3715398" y="776777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0" name="Down Arrow 59"/>
            <p:cNvSpPr>
              <a:spLocks noChangeArrowheads="1"/>
            </p:cNvSpPr>
            <p:nvPr/>
          </p:nvSpPr>
          <p:spPr bwMode="auto">
            <a:xfrm rot="5400000">
              <a:off x="3708874" y="1399072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1" name="Down Arrow 60"/>
            <p:cNvSpPr>
              <a:spLocks noChangeArrowheads="1"/>
            </p:cNvSpPr>
            <p:nvPr/>
          </p:nvSpPr>
          <p:spPr bwMode="auto">
            <a:xfrm rot="5400000">
              <a:off x="3721086" y="2021814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2" name="Down Arrow 61"/>
            <p:cNvSpPr>
              <a:spLocks noChangeArrowheads="1"/>
            </p:cNvSpPr>
            <p:nvPr/>
          </p:nvSpPr>
          <p:spPr bwMode="auto">
            <a:xfrm rot="5400000">
              <a:off x="3704522" y="2693362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3" name="Down Arrow 62"/>
            <p:cNvSpPr>
              <a:spLocks noChangeArrowheads="1"/>
            </p:cNvSpPr>
            <p:nvPr/>
          </p:nvSpPr>
          <p:spPr bwMode="auto">
            <a:xfrm rot="5400000">
              <a:off x="3704522" y="3277989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4" name="Down Arrow 63"/>
            <p:cNvSpPr>
              <a:spLocks noChangeArrowheads="1"/>
            </p:cNvSpPr>
            <p:nvPr/>
          </p:nvSpPr>
          <p:spPr bwMode="auto">
            <a:xfrm rot="5400000">
              <a:off x="3704522" y="3935834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5" name="Down Arrow 64"/>
            <p:cNvSpPr>
              <a:spLocks noChangeArrowheads="1"/>
            </p:cNvSpPr>
            <p:nvPr/>
          </p:nvSpPr>
          <p:spPr bwMode="auto">
            <a:xfrm rot="5400000">
              <a:off x="3690894" y="4607712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6" name="Down Arrow 65"/>
            <p:cNvSpPr>
              <a:spLocks noChangeArrowheads="1"/>
            </p:cNvSpPr>
            <p:nvPr/>
          </p:nvSpPr>
          <p:spPr bwMode="auto">
            <a:xfrm rot="5400000">
              <a:off x="3704522" y="5197326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7" name="Down Arrow 66"/>
            <p:cNvSpPr>
              <a:spLocks noChangeArrowheads="1"/>
            </p:cNvSpPr>
            <p:nvPr/>
          </p:nvSpPr>
          <p:spPr bwMode="auto">
            <a:xfrm rot="5400000">
              <a:off x="3708253" y="5838203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8" name="Down Arrow 67"/>
            <p:cNvSpPr>
              <a:spLocks noChangeArrowheads="1"/>
            </p:cNvSpPr>
            <p:nvPr/>
          </p:nvSpPr>
          <p:spPr bwMode="auto">
            <a:xfrm rot="5400000">
              <a:off x="3685770" y="6436213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69" name="Down Arrow 68"/>
            <p:cNvSpPr>
              <a:spLocks noChangeArrowheads="1"/>
            </p:cNvSpPr>
            <p:nvPr/>
          </p:nvSpPr>
          <p:spPr bwMode="auto">
            <a:xfrm rot="5400000">
              <a:off x="3676751" y="7053273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  <p:sp>
          <p:nvSpPr>
            <p:cNvPr id="70" name="Down Arrow 69"/>
            <p:cNvSpPr>
              <a:spLocks noChangeArrowheads="1"/>
            </p:cNvSpPr>
            <p:nvPr/>
          </p:nvSpPr>
          <p:spPr bwMode="auto">
            <a:xfrm rot="5400000">
              <a:off x="3690894" y="7703230"/>
              <a:ext cx="146684" cy="1175681"/>
            </a:xfrm>
            <a:prstGeom prst="downArrow">
              <a:avLst>
                <a:gd name="adj1" fmla="val 50000"/>
                <a:gd name="adj2" fmla="val 49908"/>
              </a:avLst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6000" tIns="65520" rIns="126000" bIns="65520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5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352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3399"/>
      </a:dk1>
      <a:lt1>
        <a:srgbClr val="FFFFFF"/>
      </a:lt1>
      <a:dk2>
        <a:srgbClr val="0099FF"/>
      </a:dk2>
      <a:lt2>
        <a:srgbClr val="66CC00"/>
      </a:lt2>
      <a:accent1>
        <a:srgbClr val="FF0099"/>
      </a:accent1>
      <a:accent2>
        <a:srgbClr val="FFCC00"/>
      </a:accent2>
      <a:accent3>
        <a:srgbClr val="FFFFFF"/>
      </a:accent3>
      <a:accent4>
        <a:srgbClr val="002A82"/>
      </a:accent4>
      <a:accent5>
        <a:srgbClr val="FFAACA"/>
      </a:accent5>
      <a:accent6>
        <a:srgbClr val="E7B900"/>
      </a:accent6>
      <a:hlink>
        <a:srgbClr val="993399"/>
      </a:hlink>
      <a:folHlink>
        <a:srgbClr val="FF6600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3399"/>
        </a:dk1>
        <a:lt1>
          <a:srgbClr val="FFFFFF"/>
        </a:lt1>
        <a:dk2>
          <a:srgbClr val="0099FF"/>
        </a:dk2>
        <a:lt2>
          <a:srgbClr val="66CC00"/>
        </a:lt2>
        <a:accent1>
          <a:srgbClr val="FF0099"/>
        </a:accent1>
        <a:accent2>
          <a:srgbClr val="FFCC00"/>
        </a:accent2>
        <a:accent3>
          <a:srgbClr val="FFFFFF"/>
        </a:accent3>
        <a:accent4>
          <a:srgbClr val="002A82"/>
        </a:accent4>
        <a:accent5>
          <a:srgbClr val="FFAACA"/>
        </a:accent5>
        <a:accent6>
          <a:srgbClr val="E7B900"/>
        </a:accent6>
        <a:hlink>
          <a:srgbClr val="993399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oject Brief" ma:contentTypeID="0x0101003998ADB3128FF24C85DEA3649A617F1E0100763AE1BC2E92634BB29BFDA9B59E8E51" ma:contentTypeVersion="15" ma:contentTypeDescription="" ma:contentTypeScope="" ma:versionID="3e74dd2fa81a51bd7e6c923f8b9b01a7">
  <xsd:schema xmlns:xsd="http://www.w3.org/2001/XMLSchema" xmlns:xs="http://www.w3.org/2001/XMLSchema" xmlns:p="http://schemas.microsoft.com/office/2006/metadata/properties" xmlns:ns2="833a4b70-cd77-4add-8a0b-1f4a90093111" xmlns:ns3="$ListId:projdocs;" xmlns:ns5="http://schemas.microsoft.com/sharepoint/v4" targetNamespace="http://schemas.microsoft.com/office/2006/metadata/properties" ma:root="true" ma:fieldsID="08ce6fee6787990d8dc3d30233d11a36" ns2:_="" ns3:_="" ns5:_="">
    <xsd:import namespace="833a4b70-cd77-4add-8a0b-1f4a90093111"/>
    <xsd:import namespace="$ListId:projdocs;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RNumber" minOccurs="0"/>
                <xsd:element ref="ns2:SecurityMarking" minOccurs="0"/>
                <xsd:element ref="ns3:Project_x0020_Title" minOccurs="0"/>
                <xsd:element ref="ns3:Project_x0020_Manager" minOccurs="0"/>
                <xsd:element ref="ns3:Project_x0020_Sponsor" minOccurs="0"/>
                <xsd:element ref="ns3:Project_x0020_Closed_x0020_Date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a4b70-cd77-4add-8a0b-1f4a90093111" elementFormDefault="qualified">
    <xsd:import namespace="http://schemas.microsoft.com/office/2006/documentManagement/types"/>
    <xsd:import namespace="http://schemas.microsoft.com/office/infopath/2007/PartnerControls"/>
    <xsd:element name="RNumber" ma:index="8" nillable="true" ma:displayName="RNumber" ma:hidden="true" ma:internalName="RNumber" ma:readOnly="false">
      <xsd:simpleType>
        <xsd:restriction base="dms:Text">
          <xsd:maxLength value="40"/>
        </xsd:restriction>
      </xsd:simpleType>
    </xsd:element>
    <xsd:element name="SecurityMarking" ma:index="9" nillable="true" ma:displayName="Security Marking" ma:default="OFFICIAL" ma:format="Dropdown" ma:internalName="SecurityMarking">
      <xsd:simpleType>
        <xsd:restriction base="dms:Choice">
          <xsd:enumeration value="OFFICIAL"/>
          <xsd:enumeration value="OFFICIAL-SENSITIV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projdocs;" elementFormDefault="qualified">
    <xsd:import namespace="http://schemas.microsoft.com/office/2006/documentManagement/types"/>
    <xsd:import namespace="http://schemas.microsoft.com/office/infopath/2007/PartnerControls"/>
    <xsd:element name="Project_x0020_Title" ma:index="10" nillable="true" ma:displayName="Project Title" ma:hidden="true" ma:internalName="Project_x0020_Title">
      <xsd:simpleType>
        <xsd:restriction base="dms:Text"/>
      </xsd:simpleType>
    </xsd:element>
    <xsd:element name="Project_x0020_Manager" ma:index="11" nillable="true" ma:displayName="Project Manager" ma:hidden="true" ma:internalName="Project_x0020_Manager">
      <xsd:simpleType>
        <xsd:restriction base="dms:Text"/>
      </xsd:simpleType>
    </xsd:element>
    <xsd:element name="Project_x0020_Sponsor" ma:index="12" nillable="true" ma:displayName="Project Sponsor" ma:hidden="true" ma:internalName="Project_x0020_Sponsor">
      <xsd:simpleType>
        <xsd:restriction base="dms:Text"/>
      </xsd:simpleType>
    </xsd:element>
    <xsd:element name="Project_x0020_Closed_x0020_Date" ma:index="14" nillable="true" ma:displayName="Project Closed Date" ma:hidden="true" ma:internalName="Project_x0020_Closed_x0020_Dat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4.xml><?xml version="1.0" encoding="utf-8"?>
<?mso-contentType ?>
<spe:Receivers xmlns:spe="http://schemas.microsoft.com/sharepoint/events">
  <Receiver>
    <Name/>
    <Synchronization>Asynchronous</Synchronization>
    <Type>10003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3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Asynchronous</Synchronization>
    <Type>10009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9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Asynchronous</Synchronization>
    <Type>10103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Synchronous</Synchronization>
    <Type>102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Asynchronous</Synchronization>
    <Type>10105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Synchronous</Synchronization>
    <Type>105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Asynchronous</Synchronization>
    <Type>10002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2</Type>
    <SequenceNumber>10000</SequenceNumber>
    <Assembly>RecordPoint.Active.UI, Version=1.0.0.0, Culture=neutral, PublicKeyToken=d49476ae5b650bf3</Assembly>
    <Class>RecordPoint.Active.UI.Events.WorkflowItemEventReceiver</Class>
    <Data/>
    <Filter/>
  </Receiver>
</spe:Receiver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_x0020_Closed_x0020_Date xmlns="$ListId:projdocs;" xsi:nil="true"/>
    <RNumber xmlns="833a4b70-cd77-4add-8a0b-1f4a90093111">R0000360350</RNumber>
    <SecurityMarking xmlns="833a4b70-cd77-4add-8a0b-1f4a90093111">OFFICIAL</SecurityMarking>
    <Project_x0020_Manager xmlns="$ListId:projdocs;">Hannah Greys (ACW\hannahg)</Project_x0020_Manager>
    <Project_x0020_Title xmlns="$ListId:projdocs;">Lead_Creative_Schools</Project_x0020_Title>
    <Project_x0020_Sponsor xmlns="$ListId:projdocs;">Diane Hebb (ACW\dianeh)</Project_x0020_Sponsor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DFC65772-414B-46E8-B4A3-2E7527AA2D95}"/>
</file>

<file path=customXml/itemProps2.xml><?xml version="1.0" encoding="utf-8"?>
<ds:datastoreItem xmlns:ds="http://schemas.openxmlformats.org/officeDocument/2006/customXml" ds:itemID="{86D5689E-ECC4-4F59-BD1E-205C1AE51984}"/>
</file>

<file path=customXml/itemProps3.xml><?xml version="1.0" encoding="utf-8"?>
<ds:datastoreItem xmlns:ds="http://schemas.openxmlformats.org/officeDocument/2006/customXml" ds:itemID="{B4B303A7-C0FE-474A-A4A8-3DDE8AD5EDB2}"/>
</file>

<file path=customXml/itemProps4.xml><?xml version="1.0" encoding="utf-8"?>
<ds:datastoreItem xmlns:ds="http://schemas.openxmlformats.org/officeDocument/2006/customXml" ds:itemID="{50EFA6CA-8E4B-4A1C-911E-BE908AD47B8C}"/>
</file>

<file path=customXml/itemProps5.xml><?xml version="1.0" encoding="utf-8"?>
<ds:datastoreItem xmlns:ds="http://schemas.openxmlformats.org/officeDocument/2006/customXml" ds:itemID="{4C5C2E47-8AA5-438C-816F-AE2C5F1F643F}"/>
</file>

<file path=docProps/app.xml><?xml version="1.0" encoding="utf-8"?>
<Properties xmlns="http://schemas.openxmlformats.org/officeDocument/2006/extended-properties" xmlns:vt="http://schemas.openxmlformats.org/officeDocument/2006/docPropsVTypes">
  <TotalTime>3645</TotalTime>
  <Words>69</Words>
  <Application>Microsoft Office PowerPoint</Application>
  <PresentationFormat>A3 Paper (297x420 mm)</PresentationFormat>
  <Paragraphs>60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diane.fisher-naylor</dc:creator>
  <cp:lastModifiedBy>Sue Archbold</cp:lastModifiedBy>
  <cp:revision>60</cp:revision>
  <cp:lastPrinted>2015-01-24T18:05:53Z</cp:lastPrinted>
  <dcterms:created xsi:type="dcterms:W3CDTF">2014-05-14T12:14:52Z</dcterms:created>
  <dcterms:modified xsi:type="dcterms:W3CDTF">2015-08-04T10:39:57Z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0x0101003998ADB3128FF24C85DEA3649A617F1E0100763AE1BC2E92634BB29BFDA9B59E8E51</vt:lpwstr>
  </property>
  <property fmtid="{D5CDD505-2E9C-101B-9397-08002B2CF9AE}" pid="3" name="RecordPoint_WorkflowType">
    <vt:lpwstr>ActiveSubmitStub</vt:lpwstr>
  </property>
  <property fmtid="{D5CDD505-2E9C-101B-9397-08002B2CF9AE}" pid="4" name="RecordPoint_ActiveItemSiteId">
    <vt:lpwstr>{43c43096-3d87-4e36-a947-b27826469505}</vt:lpwstr>
  </property>
  <property fmtid="{D5CDD505-2E9C-101B-9397-08002B2CF9AE}" pid="5" name="RecordPoint_ActiveItemListId">
    <vt:lpwstr>{9d9cad93-aedf-4691-9b21-54901dc84e6c}</vt:lpwstr>
  </property>
  <property fmtid="{D5CDD505-2E9C-101B-9397-08002B2CF9AE}" pid="6" name="RecordPoint_ActiveItemUniqueId">
    <vt:lpwstr>{7e5145c8-c912-4bff-983d-c68a15129451}</vt:lpwstr>
  </property>
  <property fmtid="{D5CDD505-2E9C-101B-9397-08002B2CF9AE}" pid="7" name="RecordPoint_ActiveItemWebId">
    <vt:lpwstr>{73b31333-1724-4e09-88de-0787f8084908}</vt:lpwstr>
  </property>
  <property fmtid="{D5CDD505-2E9C-101B-9397-08002B2CF9AE}" pid="8" name="RecordPoint_RecordNumberSubmitted">
    <vt:lpwstr>R0000360350</vt:lpwstr>
  </property>
  <property fmtid="{D5CDD505-2E9C-101B-9397-08002B2CF9AE}" pid="9" name="RecordPoint_SubmissionCompleted">
    <vt:lpwstr>2017-10-19T22:01:54.0413322+01:00</vt:lpwstr>
  </property>
</Properties>
</file>