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  <p:sldId id="257" r:id="rId8"/>
  </p:sldIdLst>
  <p:sldSz cx="6858000" cy="9144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353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04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18/08/2022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9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18/08/2022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08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18/08/2022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999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18/08/2022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41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18/08/2022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913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18/08/2022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880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18/08/2022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83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18/08/2022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647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18/08/2022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293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18/08/2022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872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18/08/2022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0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AF069-B0D4-4BA6-923A-27F4C0222B6F}" type="datetimeFigureOut">
              <a:rPr lang="en-GB" smtClean="0"/>
              <a:pPr/>
              <a:t>18/08/2022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84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79512"/>
            <a:ext cx="685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FuturaWelsh"/>
              </a:rPr>
              <a:t>THE CREATIVE HABITS OF MIND WHEEL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" y="6668190"/>
            <a:ext cx="35471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FuturaWelsh"/>
              </a:rPr>
              <a:t>HOW TO USE THE CREATIVITY WHEEL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4800" y="6952634"/>
            <a:ext cx="6400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FuturaWelsh"/>
              </a:rPr>
              <a:t>You can do this exercise over a period of time – perhaps looking at one of the </a:t>
            </a:r>
            <a:r>
              <a:rPr lang="en-GB" sz="1200" i="1" dirty="0">
                <a:latin typeface="FuturaWelsh"/>
              </a:rPr>
              <a:t>5 Habits of Mind</a:t>
            </a:r>
            <a:r>
              <a:rPr lang="en-GB" sz="1200" dirty="0">
                <a:latin typeface="FuturaWelsh"/>
              </a:rPr>
              <a:t>. </a:t>
            </a:r>
          </a:p>
          <a:p>
            <a:endParaRPr lang="en-GB" sz="1200" dirty="0">
              <a:latin typeface="FuturaWelsh"/>
            </a:endParaRPr>
          </a:p>
          <a:p>
            <a:r>
              <a:rPr lang="en-GB" sz="1200" dirty="0">
                <a:latin typeface="FuturaWelsh"/>
              </a:rPr>
              <a:t>Shade the segment of the circle that best represents your current ability in each </a:t>
            </a:r>
            <a:r>
              <a:rPr lang="en-GB" sz="1200" i="1" dirty="0">
                <a:latin typeface="FuturaWelsh"/>
              </a:rPr>
              <a:t>Sub-Habits of Mind</a:t>
            </a:r>
            <a:r>
              <a:rPr lang="en-GB" sz="1200" dirty="0">
                <a:latin typeface="FuturaWelsh"/>
              </a:rPr>
              <a:t>. The levels of ability grow in strength outwards from the centre of the wheel.</a:t>
            </a:r>
          </a:p>
          <a:p>
            <a:endParaRPr lang="en-GB" sz="1200" dirty="0">
              <a:latin typeface="FuturaWelsh"/>
            </a:endParaRPr>
          </a:p>
          <a:p>
            <a:r>
              <a:rPr lang="en-GB" sz="1200" dirty="0">
                <a:latin typeface="FuturaWelsh"/>
              </a:rPr>
              <a:t>For example, as far as being </a:t>
            </a:r>
            <a:r>
              <a:rPr lang="en-GB" sz="1200" i="1" dirty="0">
                <a:latin typeface="FuturaWelsh"/>
              </a:rPr>
              <a:t>imaginative</a:t>
            </a:r>
            <a:r>
              <a:rPr lang="en-GB" sz="1200" dirty="0">
                <a:latin typeface="FuturaWelsh"/>
              </a:rPr>
              <a:t> is concerned, you may feel like your ability to use your </a:t>
            </a:r>
            <a:r>
              <a:rPr lang="en-GB" sz="1200" i="1" dirty="0">
                <a:latin typeface="FuturaWelsh"/>
              </a:rPr>
              <a:t>intuition</a:t>
            </a:r>
            <a:r>
              <a:rPr lang="en-GB" sz="1200" dirty="0">
                <a:latin typeface="FuturaWelsh"/>
              </a:rPr>
              <a:t> is just </a:t>
            </a:r>
            <a:r>
              <a:rPr lang="en-GB" sz="1200" b="1" dirty="0">
                <a:latin typeface="FuturaWelsh"/>
              </a:rPr>
              <a:t>beginning</a:t>
            </a:r>
            <a:r>
              <a:rPr lang="en-GB" sz="1200" dirty="0">
                <a:latin typeface="FuturaWelsh"/>
              </a:rPr>
              <a:t> whereas you are more </a:t>
            </a:r>
            <a:r>
              <a:rPr lang="en-GB" sz="1200" b="1" dirty="0">
                <a:latin typeface="FuturaWelsh"/>
              </a:rPr>
              <a:t>confident</a:t>
            </a:r>
            <a:r>
              <a:rPr lang="en-GB" sz="1200" dirty="0">
                <a:latin typeface="FuturaWelsh"/>
              </a:rPr>
              <a:t> in your ability in </a:t>
            </a:r>
            <a:r>
              <a:rPr lang="en-GB" sz="1200" i="1" dirty="0">
                <a:latin typeface="FuturaWelsh"/>
              </a:rPr>
              <a:t>playing with possibilities</a:t>
            </a:r>
            <a:r>
              <a:rPr lang="en-GB" sz="1200" dirty="0">
                <a:latin typeface="FuturaWelsh"/>
              </a:rPr>
              <a:t>. Be honest, reflect carefully and try to think of specific examples of evidence for each sub-habit before you identify your level of ability. Use the blank outer ring of the Creativity Wheel to write down your examples of evidence.</a:t>
            </a:r>
          </a:p>
        </p:txBody>
      </p:sp>
      <p:grpSp>
        <p:nvGrpSpPr>
          <p:cNvPr id="116" name="Group 115"/>
          <p:cNvGrpSpPr/>
          <p:nvPr/>
        </p:nvGrpSpPr>
        <p:grpSpPr>
          <a:xfrm>
            <a:off x="466725" y="683894"/>
            <a:ext cx="5876925" cy="5886451"/>
            <a:chOff x="466725" y="561974"/>
            <a:chExt cx="5876925" cy="5886451"/>
          </a:xfrm>
        </p:grpSpPr>
        <p:sp>
          <p:nvSpPr>
            <p:cNvPr id="117" name="Oval 116"/>
            <p:cNvSpPr/>
            <p:nvPr/>
          </p:nvSpPr>
          <p:spPr>
            <a:xfrm>
              <a:off x="889668" y="972124"/>
              <a:ext cx="5040560" cy="5040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1362484" y="1425888"/>
              <a:ext cx="4140000" cy="4140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>
              <a:off x="3132004" y="3194685"/>
              <a:ext cx="577983" cy="5926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0" name="Straight Connector 119"/>
            <p:cNvCxnSpPr/>
            <p:nvPr/>
          </p:nvCxnSpPr>
          <p:spPr>
            <a:xfrm flipV="1">
              <a:off x="3543300" y="1604010"/>
              <a:ext cx="704850" cy="160496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V="1">
              <a:off x="3643313" y="2127885"/>
              <a:ext cx="1323975" cy="117633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>
              <a:stCxn id="119" idx="6"/>
            </p:cNvCxnSpPr>
            <p:nvPr/>
          </p:nvCxnSpPr>
          <p:spPr>
            <a:xfrm>
              <a:off x="3709987" y="3491003"/>
              <a:ext cx="1781176" cy="2513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3690938" y="3606641"/>
              <a:ext cx="1509712" cy="9691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3490913" y="3797141"/>
              <a:ext cx="361950" cy="17311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H="1">
              <a:off x="2976566" y="3785235"/>
              <a:ext cx="328609" cy="17287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flipH="1">
              <a:off x="1652589" y="3606641"/>
              <a:ext cx="1490661" cy="95011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>
              <a:stCxn id="119" idx="2"/>
            </p:cNvCxnSpPr>
            <p:nvPr/>
          </p:nvCxnSpPr>
          <p:spPr>
            <a:xfrm flipH="1">
              <a:off x="1376364" y="3491003"/>
              <a:ext cx="1755640" cy="2180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>
              <a:stCxn id="119" idx="1"/>
            </p:cNvCxnSpPr>
            <p:nvPr/>
          </p:nvCxnSpPr>
          <p:spPr>
            <a:xfrm flipH="1" flipV="1">
              <a:off x="1885950" y="2123123"/>
              <a:ext cx="1330698" cy="11583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flipH="1" flipV="1">
              <a:off x="2600325" y="1613535"/>
              <a:ext cx="707231" cy="159781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TextBox 131"/>
            <p:cNvSpPr txBox="1"/>
            <p:nvPr/>
          </p:nvSpPr>
          <p:spPr>
            <a:xfrm rot="1803259">
              <a:off x="1537550" y="2751295"/>
              <a:ext cx="16962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CO-OPERATING APPROPRIATELY</a:t>
              </a:r>
            </a:p>
          </p:txBody>
        </p:sp>
        <p:sp>
          <p:nvSpPr>
            <p:cNvPr id="133" name="TextBox 132"/>
            <p:cNvSpPr txBox="1"/>
            <p:nvPr/>
          </p:nvSpPr>
          <p:spPr>
            <a:xfrm rot="3204071">
              <a:off x="1860737" y="2395673"/>
              <a:ext cx="167225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GIVING &amp; RECEIVING FEEDBACK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 rot="4717080">
              <a:off x="2448425" y="2027404"/>
              <a:ext cx="136768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SHARING THE ‘PRODUCT’</a:t>
              </a:r>
            </a:p>
          </p:txBody>
        </p:sp>
        <p:sp>
          <p:nvSpPr>
            <p:cNvPr id="135" name="TextBox 134"/>
            <p:cNvSpPr txBox="1"/>
            <p:nvPr/>
          </p:nvSpPr>
          <p:spPr>
            <a:xfrm rot="16882608">
              <a:off x="2851966" y="2151227"/>
              <a:ext cx="16305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WONDERING &amp; QUESTIONING</a:t>
              </a:r>
            </a:p>
          </p:txBody>
        </p:sp>
        <p:sp>
          <p:nvSpPr>
            <p:cNvPr id="136" name="TextBox 135"/>
            <p:cNvSpPr txBox="1"/>
            <p:nvPr/>
          </p:nvSpPr>
          <p:spPr>
            <a:xfrm rot="18324748">
              <a:off x="3375271" y="2341732"/>
              <a:ext cx="158408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EXPLORING &amp; INVESTIGATING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 rot="19793265">
              <a:off x="3737248" y="2725908"/>
              <a:ext cx="157767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CHALLENGING ASSUMPTIONS</a:t>
              </a:r>
            </a:p>
          </p:txBody>
        </p:sp>
        <p:sp>
          <p:nvSpPr>
            <p:cNvPr id="138" name="TextBox 137"/>
            <p:cNvSpPr txBox="1"/>
            <p:nvPr/>
          </p:nvSpPr>
          <p:spPr>
            <a:xfrm rot="21446833">
              <a:off x="3983624" y="3265664"/>
              <a:ext cx="151035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STICKING WITH DIFFICULTY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 rot="1224970">
              <a:off x="4030188" y="3822886"/>
              <a:ext cx="139814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DARING TO BE DIFFERENT</a:t>
              </a:r>
            </a:p>
          </p:txBody>
        </p:sp>
        <p:sp>
          <p:nvSpPr>
            <p:cNvPr id="140" name="TextBox 139"/>
            <p:cNvSpPr txBox="1"/>
            <p:nvPr/>
          </p:nvSpPr>
          <p:spPr>
            <a:xfrm rot="2664000">
              <a:off x="3668659" y="4291194"/>
              <a:ext cx="147348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TOLERATING UNCERTAINTY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 rot="4033733">
              <a:off x="3531195" y="4818222"/>
              <a:ext cx="100860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USING INTUITION</a:t>
              </a:r>
            </a:p>
          </p:txBody>
        </p:sp>
        <p:sp>
          <p:nvSpPr>
            <p:cNvPr id="142" name="TextBox 141"/>
            <p:cNvSpPr txBox="1"/>
            <p:nvPr/>
          </p:nvSpPr>
          <p:spPr>
            <a:xfrm rot="16200000">
              <a:off x="2773340" y="4792821"/>
              <a:ext cx="130195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MAKING CONNECTIONS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 rot="17489120">
              <a:off x="2108388" y="4540408"/>
              <a:ext cx="158729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PLAYING WITH POSSIBILITIES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 rot="18932011">
              <a:off x="1698877" y="4280055"/>
              <a:ext cx="140936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CRAFTING &amp; IMPROVING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 rot="20476251">
              <a:off x="1422403" y="3806977"/>
              <a:ext cx="12955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REFLECTING CRITICALLY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 rot="234253">
              <a:off x="1367532" y="3249767"/>
              <a:ext cx="148149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DEVELOPING TECHNIQUES</a:t>
              </a:r>
            </a:p>
          </p:txBody>
        </p:sp>
        <p:sp>
          <p:nvSpPr>
            <p:cNvPr id="147" name="Oval 146"/>
            <p:cNvSpPr/>
            <p:nvPr/>
          </p:nvSpPr>
          <p:spPr>
            <a:xfrm>
              <a:off x="2157399" y="2242177"/>
              <a:ext cx="2520000" cy="2520000"/>
            </a:xfrm>
            <a:prstGeom prst="ellipse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1757344" y="1861168"/>
              <a:ext cx="3312000" cy="3312000"/>
            </a:xfrm>
            <a:prstGeom prst="ellipse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Oval 148"/>
            <p:cNvSpPr/>
            <p:nvPr/>
          </p:nvSpPr>
          <p:spPr>
            <a:xfrm>
              <a:off x="2609836" y="2680328"/>
              <a:ext cx="1620000" cy="1620000"/>
            </a:xfrm>
            <a:prstGeom prst="ellipse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3"/>
            <p:cNvSpPr/>
            <p:nvPr/>
          </p:nvSpPr>
          <p:spPr>
            <a:xfrm>
              <a:off x="1009202" y="972846"/>
              <a:ext cx="2386462" cy="2018127"/>
            </a:xfrm>
            <a:custGeom>
              <a:avLst/>
              <a:gdLst/>
              <a:ahLst/>
              <a:cxnLst/>
              <a:rect l="l" t="t" r="r" b="b"/>
              <a:pathLst>
                <a:path w="2386462" h="2018127">
                  <a:moveTo>
                    <a:pt x="419185" y="2012954"/>
                  </a:moveTo>
                  <a:lnTo>
                    <a:pt x="417979" y="2018127"/>
                  </a:lnTo>
                  <a:lnTo>
                    <a:pt x="417726" y="2018127"/>
                  </a:lnTo>
                  <a:close/>
                  <a:moveTo>
                    <a:pt x="2386462" y="0"/>
                  </a:moveTo>
                  <a:lnTo>
                    <a:pt x="2386462" y="454902"/>
                  </a:lnTo>
                  <a:cubicBezTo>
                    <a:pt x="1483270" y="469434"/>
                    <a:pt x="721133" y="1063395"/>
                    <a:pt x="455978" y="1881788"/>
                  </a:cubicBezTo>
                  <a:lnTo>
                    <a:pt x="0" y="1753201"/>
                  </a:lnTo>
                  <a:cubicBezTo>
                    <a:pt x="322084" y="740216"/>
                    <a:pt x="1268010" y="5658"/>
                    <a:pt x="2386462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1" name="Oval 3"/>
            <p:cNvSpPr/>
            <p:nvPr/>
          </p:nvSpPr>
          <p:spPr>
            <a:xfrm>
              <a:off x="3398044" y="972125"/>
              <a:ext cx="2417538" cy="1892859"/>
            </a:xfrm>
            <a:custGeom>
              <a:avLst/>
              <a:gdLst/>
              <a:ahLst/>
              <a:cxnLst/>
              <a:rect l="l" t="t" r="r" b="b"/>
              <a:pathLst>
                <a:path w="2417538" h="1892859">
                  <a:moveTo>
                    <a:pt x="11904" y="0"/>
                  </a:moveTo>
                  <a:cubicBezTo>
                    <a:pt x="1141467" y="0"/>
                    <a:pt x="2097469" y="743018"/>
                    <a:pt x="2417538" y="1766969"/>
                  </a:cubicBezTo>
                  <a:lnTo>
                    <a:pt x="2005759" y="1892859"/>
                  </a:lnTo>
                  <a:cubicBezTo>
                    <a:pt x="1739584" y="1058049"/>
                    <a:pt x="957581" y="453764"/>
                    <a:pt x="34440" y="453764"/>
                  </a:cubicBezTo>
                  <a:lnTo>
                    <a:pt x="0" y="455503"/>
                  </a:lnTo>
                  <a:lnTo>
                    <a:pt x="0" y="601"/>
                  </a:lnTo>
                  <a:cubicBezTo>
                    <a:pt x="3964" y="9"/>
                    <a:pt x="7933" y="0"/>
                    <a:pt x="11904" y="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2" name="Oval 3"/>
            <p:cNvSpPr/>
            <p:nvPr/>
          </p:nvSpPr>
          <p:spPr>
            <a:xfrm>
              <a:off x="4611096" y="2713012"/>
              <a:ext cx="1319133" cy="2834726"/>
            </a:xfrm>
            <a:custGeom>
              <a:avLst/>
              <a:gdLst/>
              <a:ahLst/>
              <a:cxnLst/>
              <a:rect l="l" t="t" r="r" b="b"/>
              <a:pathLst>
                <a:path w="1319133" h="2834726">
                  <a:moveTo>
                    <a:pt x="1194940" y="0"/>
                  </a:moveTo>
                  <a:cubicBezTo>
                    <a:pt x="1276013" y="245047"/>
                    <a:pt x="1319133" y="507044"/>
                    <a:pt x="1319133" y="779112"/>
                  </a:cubicBezTo>
                  <a:cubicBezTo>
                    <a:pt x="1319133" y="1628603"/>
                    <a:pt x="898755" y="2379919"/>
                    <a:pt x="253452" y="2834726"/>
                  </a:cubicBezTo>
                  <a:lnTo>
                    <a:pt x="0" y="2483459"/>
                  </a:lnTo>
                  <a:cubicBezTo>
                    <a:pt x="538941" y="2110576"/>
                    <a:pt x="891389" y="1487885"/>
                    <a:pt x="891389" y="782876"/>
                  </a:cubicBezTo>
                  <a:cubicBezTo>
                    <a:pt x="891389" y="554359"/>
                    <a:pt x="854360" y="334491"/>
                    <a:pt x="784464" y="129447"/>
                  </a:cubicBez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3"/>
            <p:cNvSpPr/>
            <p:nvPr/>
          </p:nvSpPr>
          <p:spPr>
            <a:xfrm>
              <a:off x="1958118" y="5170288"/>
              <a:ext cx="2912637" cy="841837"/>
            </a:xfrm>
            <a:custGeom>
              <a:avLst/>
              <a:gdLst/>
              <a:ahLst/>
              <a:cxnLst/>
              <a:rect l="l" t="t" r="r" b="b"/>
              <a:pathLst>
                <a:path w="2912637" h="841837">
                  <a:moveTo>
                    <a:pt x="260741" y="0"/>
                  </a:moveTo>
                  <a:cubicBezTo>
                    <a:pt x="600667" y="249502"/>
                    <a:pt x="1020455" y="395601"/>
                    <a:pt x="1474367" y="395601"/>
                  </a:cubicBezTo>
                  <a:cubicBezTo>
                    <a:pt x="1921223" y="395601"/>
                    <a:pt x="2335008" y="254009"/>
                    <a:pt x="2672256" y="11769"/>
                  </a:cubicBezTo>
                  <a:lnTo>
                    <a:pt x="2912637" y="372809"/>
                  </a:lnTo>
                  <a:cubicBezTo>
                    <a:pt x="2501630" y="668797"/>
                    <a:pt x="1996941" y="841837"/>
                    <a:pt x="1451831" y="841837"/>
                  </a:cubicBezTo>
                  <a:cubicBezTo>
                    <a:pt x="910744" y="841837"/>
                    <a:pt x="409482" y="671341"/>
                    <a:pt x="0" y="379520"/>
                  </a:cubicBezTo>
                  <a:close/>
                </a:path>
              </a:pathLst>
            </a:cu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4" name="Oval 3"/>
            <p:cNvSpPr/>
            <p:nvPr/>
          </p:nvSpPr>
          <p:spPr>
            <a:xfrm>
              <a:off x="889669" y="2710295"/>
              <a:ext cx="1356453" cy="2865033"/>
            </a:xfrm>
            <a:custGeom>
              <a:avLst/>
              <a:gdLst/>
              <a:ahLst/>
              <a:cxnLst/>
              <a:rect l="l" t="t" r="r" b="b"/>
              <a:pathLst>
                <a:path w="1356453" h="2865033">
                  <a:moveTo>
                    <a:pt x="125188" y="0"/>
                  </a:moveTo>
                  <a:lnTo>
                    <a:pt x="576295" y="141580"/>
                  </a:lnTo>
                  <a:cubicBezTo>
                    <a:pt x="508711" y="343995"/>
                    <a:pt x="472816" y="560602"/>
                    <a:pt x="472816" y="785594"/>
                  </a:cubicBezTo>
                  <a:cubicBezTo>
                    <a:pt x="472816" y="1487131"/>
                    <a:pt x="821802" y="2107159"/>
                    <a:pt x="1356453" y="2480380"/>
                  </a:cubicBezTo>
                  <a:lnTo>
                    <a:pt x="1102580" y="2865033"/>
                  </a:lnTo>
                  <a:cubicBezTo>
                    <a:pt x="436886" y="2411819"/>
                    <a:pt x="0" y="1647839"/>
                    <a:pt x="0" y="781830"/>
                  </a:cubicBezTo>
                  <a:cubicBezTo>
                    <a:pt x="0" y="508745"/>
                    <a:pt x="43443" y="245806"/>
                    <a:pt x="125188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6" name="Straight Connector 155"/>
            <p:cNvCxnSpPr>
              <a:stCxn id="119" idx="0"/>
              <a:endCxn id="237" idx="0"/>
            </p:cNvCxnSpPr>
            <p:nvPr/>
          </p:nvCxnSpPr>
          <p:spPr>
            <a:xfrm flipH="1" flipV="1">
              <a:off x="3405188" y="561974"/>
              <a:ext cx="15808" cy="263271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 flipV="1">
              <a:off x="3690938" y="2605088"/>
              <a:ext cx="2509837" cy="77295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flipH="1" flipV="1">
              <a:off x="3600450" y="3729617"/>
              <a:ext cx="1519238" cy="216159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>
              <a:stCxn id="119" idx="3"/>
            </p:cNvCxnSpPr>
            <p:nvPr/>
          </p:nvCxnSpPr>
          <p:spPr>
            <a:xfrm flipH="1">
              <a:off x="1743075" y="3700531"/>
              <a:ext cx="1473573" cy="223830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>
            <a:xfrm flipH="1" flipV="1">
              <a:off x="614363" y="2600325"/>
              <a:ext cx="2533651" cy="77533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6" name="TextBox 175"/>
            <p:cNvSpPr txBox="1"/>
            <p:nvPr/>
          </p:nvSpPr>
          <p:spPr>
            <a:xfrm rot="3457666">
              <a:off x="5229224" y="2056450"/>
              <a:ext cx="35939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E</a:t>
              </a:r>
            </a:p>
          </p:txBody>
        </p:sp>
        <p:sp>
          <p:nvSpPr>
            <p:cNvPr id="177" name="TextBox 176"/>
            <p:cNvSpPr txBox="1"/>
            <p:nvPr/>
          </p:nvSpPr>
          <p:spPr>
            <a:xfrm rot="784962">
              <a:off x="3767142" y="1013460"/>
              <a:ext cx="42191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N</a:t>
              </a:r>
            </a:p>
          </p:txBody>
        </p:sp>
        <p:sp>
          <p:nvSpPr>
            <p:cNvPr id="178" name="TextBox 177"/>
            <p:cNvSpPr txBox="1"/>
            <p:nvPr/>
          </p:nvSpPr>
          <p:spPr>
            <a:xfrm rot="1174487">
              <a:off x="4005260" y="1075381"/>
              <a:ext cx="4315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Q</a:t>
              </a:r>
            </a:p>
          </p:txBody>
        </p:sp>
        <p:sp>
          <p:nvSpPr>
            <p:cNvPr id="179" name="TextBox 178"/>
            <p:cNvSpPr txBox="1"/>
            <p:nvPr/>
          </p:nvSpPr>
          <p:spPr>
            <a:xfrm rot="3118258">
              <a:off x="5085793" y="1884999"/>
              <a:ext cx="39626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V</a:t>
              </a:r>
            </a:p>
          </p:txBody>
        </p:sp>
        <p:sp>
          <p:nvSpPr>
            <p:cNvPr id="180" name="TextBox 179"/>
            <p:cNvSpPr txBox="1"/>
            <p:nvPr/>
          </p:nvSpPr>
          <p:spPr>
            <a:xfrm rot="1560481">
              <a:off x="4248152" y="1189682"/>
              <a:ext cx="4187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U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 rot="1892571">
              <a:off x="4495800" y="1280165"/>
              <a:ext cx="28084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I</a:t>
              </a:r>
            </a:p>
          </p:txBody>
        </p:sp>
        <p:sp>
          <p:nvSpPr>
            <p:cNvPr id="182" name="TextBox 181"/>
            <p:cNvSpPr txBox="1"/>
            <p:nvPr/>
          </p:nvSpPr>
          <p:spPr>
            <a:xfrm rot="2482863">
              <a:off x="4772017" y="1484944"/>
              <a:ext cx="28084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I</a:t>
              </a:r>
            </a:p>
          </p:txBody>
        </p:sp>
        <p:sp>
          <p:nvSpPr>
            <p:cNvPr id="183" name="TextBox 182"/>
            <p:cNvSpPr txBox="1"/>
            <p:nvPr/>
          </p:nvSpPr>
          <p:spPr>
            <a:xfrm rot="4303399">
              <a:off x="1047750" y="3956686"/>
              <a:ext cx="3754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P</a:t>
              </a:r>
            </a:p>
          </p:txBody>
        </p:sp>
        <p:sp>
          <p:nvSpPr>
            <p:cNvPr id="184" name="TextBox 183"/>
            <p:cNvSpPr txBox="1"/>
            <p:nvPr/>
          </p:nvSpPr>
          <p:spPr>
            <a:xfrm rot="19395476">
              <a:off x="1855881" y="1380162"/>
              <a:ext cx="4267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O</a:t>
              </a:r>
            </a:p>
          </p:txBody>
        </p:sp>
        <p:sp>
          <p:nvSpPr>
            <p:cNvPr id="185" name="TextBox 184"/>
            <p:cNvSpPr txBox="1"/>
            <p:nvPr/>
          </p:nvSpPr>
          <p:spPr>
            <a:xfrm rot="2952109">
              <a:off x="5019669" y="1737355"/>
              <a:ext cx="28084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I</a:t>
              </a:r>
            </a:p>
          </p:txBody>
        </p:sp>
        <p:sp>
          <p:nvSpPr>
            <p:cNvPr id="186" name="TextBox 185"/>
            <p:cNvSpPr txBox="1"/>
            <p:nvPr/>
          </p:nvSpPr>
          <p:spPr>
            <a:xfrm rot="2701013">
              <a:off x="4852977" y="1604013"/>
              <a:ext cx="3626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T</a:t>
              </a:r>
            </a:p>
          </p:txBody>
        </p:sp>
        <p:sp>
          <p:nvSpPr>
            <p:cNvPr id="187" name="TextBox 186"/>
            <p:cNvSpPr txBox="1"/>
            <p:nvPr/>
          </p:nvSpPr>
          <p:spPr>
            <a:xfrm rot="2209075">
              <a:off x="4595815" y="1380178"/>
              <a:ext cx="3545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S</a:t>
              </a:r>
            </a:p>
          </p:txBody>
        </p:sp>
        <p:sp>
          <p:nvSpPr>
            <p:cNvPr id="188" name="TextBox 187"/>
            <p:cNvSpPr txBox="1"/>
            <p:nvPr/>
          </p:nvSpPr>
          <p:spPr>
            <a:xfrm rot="559003">
              <a:off x="3638563" y="970583"/>
              <a:ext cx="28084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I</a:t>
              </a:r>
            </a:p>
          </p:txBody>
        </p:sp>
        <p:sp>
          <p:nvSpPr>
            <p:cNvPr id="189" name="TextBox 188"/>
            <p:cNvSpPr txBox="1"/>
            <p:nvPr/>
          </p:nvSpPr>
          <p:spPr>
            <a:xfrm rot="19735783">
              <a:off x="2071179" y="1251575"/>
              <a:ext cx="3866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R</a:t>
              </a:r>
            </a:p>
          </p:txBody>
        </p:sp>
        <p:sp>
          <p:nvSpPr>
            <p:cNvPr id="190" name="TextBox 189"/>
            <p:cNvSpPr txBox="1"/>
            <p:nvPr/>
          </p:nvSpPr>
          <p:spPr>
            <a:xfrm rot="20078658">
              <a:off x="2272712" y="1142039"/>
              <a:ext cx="40267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A</a:t>
              </a:r>
            </a:p>
          </p:txBody>
        </p:sp>
        <p:sp>
          <p:nvSpPr>
            <p:cNvPr id="191" name="TextBox 190"/>
            <p:cNvSpPr txBox="1"/>
            <p:nvPr/>
          </p:nvSpPr>
          <p:spPr>
            <a:xfrm rot="20269392">
              <a:off x="2492768" y="1061075"/>
              <a:ext cx="3626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T</a:t>
              </a:r>
            </a:p>
          </p:txBody>
        </p:sp>
        <p:sp>
          <p:nvSpPr>
            <p:cNvPr id="192" name="TextBox 191"/>
            <p:cNvSpPr txBox="1"/>
            <p:nvPr/>
          </p:nvSpPr>
          <p:spPr>
            <a:xfrm rot="20739306">
              <a:off x="2700327" y="1003920"/>
              <a:ext cx="28084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I</a:t>
              </a:r>
            </a:p>
          </p:txBody>
        </p:sp>
        <p:sp>
          <p:nvSpPr>
            <p:cNvPr id="193" name="TextBox 192"/>
            <p:cNvSpPr txBox="1"/>
            <p:nvPr/>
          </p:nvSpPr>
          <p:spPr>
            <a:xfrm rot="21010671">
              <a:off x="2833119" y="961051"/>
              <a:ext cx="39626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V</a:t>
              </a:r>
            </a:p>
          </p:txBody>
        </p:sp>
        <p:sp>
          <p:nvSpPr>
            <p:cNvPr id="194" name="TextBox 193"/>
            <p:cNvSpPr txBox="1"/>
            <p:nvPr/>
          </p:nvSpPr>
          <p:spPr>
            <a:xfrm rot="21382838">
              <a:off x="3080149" y="932472"/>
              <a:ext cx="35939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E</a:t>
              </a:r>
            </a:p>
          </p:txBody>
        </p:sp>
        <p:sp>
          <p:nvSpPr>
            <p:cNvPr id="195" name="TextBox 194"/>
            <p:cNvSpPr txBox="1"/>
            <p:nvPr/>
          </p:nvSpPr>
          <p:spPr>
            <a:xfrm rot="19035908">
              <a:off x="1704468" y="1532565"/>
              <a:ext cx="3866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B</a:t>
              </a:r>
            </a:p>
          </p:txBody>
        </p:sp>
        <p:sp>
          <p:nvSpPr>
            <p:cNvPr id="196" name="TextBox 195"/>
            <p:cNvSpPr txBox="1"/>
            <p:nvPr/>
          </p:nvSpPr>
          <p:spPr>
            <a:xfrm rot="18656397">
              <a:off x="1534529" y="1694480"/>
              <a:ext cx="40267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A</a:t>
              </a:r>
            </a:p>
          </p:txBody>
        </p:sp>
        <p:sp>
          <p:nvSpPr>
            <p:cNvPr id="197" name="TextBox 196"/>
            <p:cNvSpPr txBox="1"/>
            <p:nvPr/>
          </p:nvSpPr>
          <p:spPr>
            <a:xfrm rot="18413050">
              <a:off x="1424516" y="1870694"/>
              <a:ext cx="3369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L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 rot="17950529">
              <a:off x="1329270" y="2027854"/>
              <a:ext cx="3369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L</a:t>
              </a:r>
            </a:p>
          </p:txBody>
        </p:sp>
        <p:sp>
          <p:nvSpPr>
            <p:cNvPr id="199" name="TextBox 198"/>
            <p:cNvSpPr txBox="1"/>
            <p:nvPr/>
          </p:nvSpPr>
          <p:spPr>
            <a:xfrm rot="17736471">
              <a:off x="1193896" y="2194541"/>
              <a:ext cx="4267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O</a:t>
              </a:r>
            </a:p>
          </p:txBody>
        </p:sp>
        <p:sp>
          <p:nvSpPr>
            <p:cNvPr id="200" name="TextBox 199"/>
            <p:cNvSpPr txBox="1"/>
            <p:nvPr/>
          </p:nvSpPr>
          <p:spPr>
            <a:xfrm rot="17378537">
              <a:off x="1119531" y="2404090"/>
              <a:ext cx="3754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C</a:t>
              </a:r>
            </a:p>
          </p:txBody>
        </p:sp>
        <p:sp>
          <p:nvSpPr>
            <p:cNvPr id="201" name="TextBox 200"/>
            <p:cNvSpPr txBox="1"/>
            <p:nvPr/>
          </p:nvSpPr>
          <p:spPr>
            <a:xfrm rot="3958200">
              <a:off x="1147945" y="4151948"/>
              <a:ext cx="3369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L</a:t>
              </a:r>
            </a:p>
          </p:txBody>
        </p:sp>
        <p:sp>
          <p:nvSpPr>
            <p:cNvPr id="202" name="TextBox 201"/>
            <p:cNvSpPr txBox="1"/>
            <p:nvPr/>
          </p:nvSpPr>
          <p:spPr>
            <a:xfrm rot="3749419">
              <a:off x="1247427" y="4309111"/>
              <a:ext cx="28084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I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 rot="3442029">
              <a:off x="1281672" y="4471036"/>
              <a:ext cx="42191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N</a:t>
              </a:r>
            </a:p>
          </p:txBody>
        </p:sp>
        <p:sp>
          <p:nvSpPr>
            <p:cNvPr id="204" name="TextBox 203"/>
            <p:cNvSpPr txBox="1"/>
            <p:nvPr/>
          </p:nvSpPr>
          <p:spPr>
            <a:xfrm rot="3129309">
              <a:off x="1451041" y="4666303"/>
              <a:ext cx="35939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E</a:t>
              </a:r>
            </a:p>
          </p:txBody>
        </p:sp>
        <p:sp>
          <p:nvSpPr>
            <p:cNvPr id="205" name="TextBox 204"/>
            <p:cNvSpPr txBox="1"/>
            <p:nvPr/>
          </p:nvSpPr>
          <p:spPr>
            <a:xfrm rot="2997429">
              <a:off x="1577793" y="4842518"/>
              <a:ext cx="41069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D</a:t>
              </a:r>
            </a:p>
          </p:txBody>
        </p:sp>
        <p:sp>
          <p:nvSpPr>
            <p:cNvPr id="206" name="TextBox 205"/>
            <p:cNvSpPr txBox="1"/>
            <p:nvPr/>
          </p:nvSpPr>
          <p:spPr>
            <a:xfrm rot="4536233">
              <a:off x="1047404" y="3780474"/>
              <a:ext cx="28084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I</a:t>
              </a:r>
            </a:p>
          </p:txBody>
        </p:sp>
        <p:sp>
          <p:nvSpPr>
            <p:cNvPr id="207" name="TextBox 206"/>
            <p:cNvSpPr txBox="1"/>
            <p:nvPr/>
          </p:nvSpPr>
          <p:spPr>
            <a:xfrm rot="5400000">
              <a:off x="985492" y="3266130"/>
              <a:ext cx="28084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I</a:t>
              </a:r>
            </a:p>
          </p:txBody>
        </p:sp>
        <p:sp>
          <p:nvSpPr>
            <p:cNvPr id="208" name="TextBox 207"/>
            <p:cNvSpPr txBox="1"/>
            <p:nvPr/>
          </p:nvSpPr>
          <p:spPr>
            <a:xfrm rot="4843726">
              <a:off x="966777" y="3623310"/>
              <a:ext cx="3754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C</a:t>
              </a:r>
            </a:p>
          </p:txBody>
        </p:sp>
        <p:sp>
          <p:nvSpPr>
            <p:cNvPr id="209" name="TextBox 208"/>
            <p:cNvSpPr txBox="1"/>
            <p:nvPr/>
          </p:nvSpPr>
          <p:spPr>
            <a:xfrm rot="5185547">
              <a:off x="958146" y="3432812"/>
              <a:ext cx="3545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S</a:t>
              </a:r>
            </a:p>
          </p:txBody>
        </p:sp>
        <p:sp>
          <p:nvSpPr>
            <p:cNvPr id="210" name="TextBox 209"/>
            <p:cNvSpPr txBox="1"/>
            <p:nvPr/>
          </p:nvSpPr>
          <p:spPr>
            <a:xfrm rot="5789742">
              <a:off x="930091" y="3061348"/>
              <a:ext cx="41069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D</a:t>
              </a:r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3216101" y="5533081"/>
              <a:ext cx="42191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N</a:t>
              </a:r>
            </a:p>
          </p:txBody>
        </p:sp>
        <p:sp>
          <p:nvSpPr>
            <p:cNvPr id="212" name="TextBox 211"/>
            <p:cNvSpPr txBox="1"/>
            <p:nvPr/>
          </p:nvSpPr>
          <p:spPr>
            <a:xfrm rot="21209808">
              <a:off x="3482895" y="5518791"/>
              <a:ext cx="40267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A</a:t>
              </a:r>
            </a:p>
          </p:txBody>
        </p:sp>
        <p:sp>
          <p:nvSpPr>
            <p:cNvPr id="213" name="TextBox 212"/>
            <p:cNvSpPr txBox="1"/>
            <p:nvPr/>
          </p:nvSpPr>
          <p:spPr>
            <a:xfrm rot="20928293">
              <a:off x="3722009" y="5480686"/>
              <a:ext cx="3626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T</a:t>
              </a:r>
            </a:p>
          </p:txBody>
        </p:sp>
        <p:sp>
          <p:nvSpPr>
            <p:cNvPr id="214" name="TextBox 213"/>
            <p:cNvSpPr txBox="1"/>
            <p:nvPr/>
          </p:nvSpPr>
          <p:spPr>
            <a:xfrm rot="20461021">
              <a:off x="3948620" y="5433059"/>
              <a:ext cx="28084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I</a:t>
              </a:r>
            </a:p>
          </p:txBody>
        </p:sp>
        <p:sp>
          <p:nvSpPr>
            <p:cNvPr id="215" name="TextBox 214"/>
            <p:cNvSpPr txBox="1"/>
            <p:nvPr/>
          </p:nvSpPr>
          <p:spPr>
            <a:xfrm rot="20275105">
              <a:off x="4081412" y="5361617"/>
              <a:ext cx="39626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V</a:t>
              </a:r>
            </a:p>
          </p:txBody>
        </p:sp>
        <p:sp>
          <p:nvSpPr>
            <p:cNvPr id="216" name="TextBox 215"/>
            <p:cNvSpPr txBox="1"/>
            <p:nvPr/>
          </p:nvSpPr>
          <p:spPr>
            <a:xfrm rot="19857564">
              <a:off x="4318917" y="5261603"/>
              <a:ext cx="35939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E</a:t>
              </a:r>
            </a:p>
          </p:txBody>
        </p:sp>
        <p:sp>
          <p:nvSpPr>
            <p:cNvPr id="217" name="TextBox 216"/>
            <p:cNvSpPr txBox="1"/>
            <p:nvPr/>
          </p:nvSpPr>
          <p:spPr>
            <a:xfrm rot="463985">
              <a:off x="3077990" y="5523555"/>
              <a:ext cx="28084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I</a:t>
              </a:r>
            </a:p>
          </p:txBody>
        </p:sp>
        <p:sp>
          <p:nvSpPr>
            <p:cNvPr id="218" name="TextBox 217"/>
            <p:cNvSpPr txBox="1"/>
            <p:nvPr/>
          </p:nvSpPr>
          <p:spPr>
            <a:xfrm rot="577751">
              <a:off x="2816200" y="5494980"/>
              <a:ext cx="4138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G</a:t>
              </a:r>
            </a:p>
          </p:txBody>
        </p:sp>
        <p:sp>
          <p:nvSpPr>
            <p:cNvPr id="219" name="TextBox 218"/>
            <p:cNvSpPr txBox="1"/>
            <p:nvPr/>
          </p:nvSpPr>
          <p:spPr>
            <a:xfrm rot="876970">
              <a:off x="2587545" y="5437826"/>
              <a:ext cx="40267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A</a:t>
              </a:r>
            </a:p>
          </p:txBody>
        </p:sp>
        <p:sp>
          <p:nvSpPr>
            <p:cNvPr id="220" name="TextBox 219"/>
            <p:cNvSpPr txBox="1"/>
            <p:nvPr/>
          </p:nvSpPr>
          <p:spPr>
            <a:xfrm rot="1379341">
              <a:off x="2282276" y="5342574"/>
              <a:ext cx="49885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M</a:t>
              </a:r>
            </a:p>
          </p:txBody>
        </p:sp>
        <p:sp>
          <p:nvSpPr>
            <p:cNvPr id="221" name="TextBox 220"/>
            <p:cNvSpPr txBox="1"/>
            <p:nvPr/>
          </p:nvSpPr>
          <p:spPr>
            <a:xfrm rot="1734251">
              <a:off x="2162691" y="5233037"/>
              <a:ext cx="28084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I</a:t>
              </a:r>
            </a:p>
          </p:txBody>
        </p:sp>
        <p:sp>
          <p:nvSpPr>
            <p:cNvPr id="222" name="TextBox 221"/>
            <p:cNvSpPr txBox="1"/>
            <p:nvPr/>
          </p:nvSpPr>
          <p:spPr>
            <a:xfrm rot="7584915">
              <a:off x="5123780" y="4547227"/>
              <a:ext cx="35939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E</a:t>
              </a:r>
            </a:p>
          </p:txBody>
        </p:sp>
        <p:sp>
          <p:nvSpPr>
            <p:cNvPr id="223" name="TextBox 222"/>
            <p:cNvSpPr txBox="1"/>
            <p:nvPr/>
          </p:nvSpPr>
          <p:spPr>
            <a:xfrm rot="5616565">
              <a:off x="5552406" y="3375657"/>
              <a:ext cx="35939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E</a:t>
              </a:r>
            </a:p>
          </p:txBody>
        </p:sp>
        <p:sp>
          <p:nvSpPr>
            <p:cNvPr id="224" name="TextBox 223"/>
            <p:cNvSpPr txBox="1"/>
            <p:nvPr/>
          </p:nvSpPr>
          <p:spPr>
            <a:xfrm rot="6658379">
              <a:off x="5448802" y="4004303"/>
              <a:ext cx="28084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I</a:t>
              </a:r>
            </a:p>
          </p:txBody>
        </p:sp>
        <p:sp>
          <p:nvSpPr>
            <p:cNvPr id="225" name="TextBox 224"/>
            <p:cNvSpPr txBox="1"/>
            <p:nvPr/>
          </p:nvSpPr>
          <p:spPr>
            <a:xfrm rot="6832306">
              <a:off x="5345256" y="4180513"/>
              <a:ext cx="3545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S</a:t>
              </a:r>
            </a:p>
          </p:txBody>
        </p:sp>
        <p:sp>
          <p:nvSpPr>
            <p:cNvPr id="226" name="TextBox 225"/>
            <p:cNvSpPr txBox="1"/>
            <p:nvPr/>
          </p:nvSpPr>
          <p:spPr>
            <a:xfrm rot="6222370">
              <a:off x="5473841" y="3823330"/>
              <a:ext cx="3545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S</a:t>
              </a:r>
            </a:p>
          </p:txBody>
        </p:sp>
        <p:sp>
          <p:nvSpPr>
            <p:cNvPr id="227" name="TextBox 226"/>
            <p:cNvSpPr txBox="1"/>
            <p:nvPr/>
          </p:nvSpPr>
          <p:spPr>
            <a:xfrm rot="5942360">
              <a:off x="5510198" y="3604257"/>
              <a:ext cx="3866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R</a:t>
              </a:r>
            </a:p>
          </p:txBody>
        </p:sp>
        <p:sp>
          <p:nvSpPr>
            <p:cNvPr id="228" name="TextBox 227"/>
            <p:cNvSpPr txBox="1"/>
            <p:nvPr/>
          </p:nvSpPr>
          <p:spPr>
            <a:xfrm rot="5187267">
              <a:off x="5549152" y="3166110"/>
              <a:ext cx="3754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P</a:t>
              </a:r>
            </a:p>
          </p:txBody>
        </p:sp>
        <p:sp>
          <p:nvSpPr>
            <p:cNvPr id="229" name="TextBox 228"/>
            <p:cNvSpPr txBox="1"/>
            <p:nvPr/>
          </p:nvSpPr>
          <p:spPr>
            <a:xfrm rot="7207847">
              <a:off x="5241233" y="4361489"/>
              <a:ext cx="3626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T</a:t>
              </a:r>
            </a:p>
          </p:txBody>
        </p:sp>
        <p:sp>
          <p:nvSpPr>
            <p:cNvPr id="230" name="TextBox 229"/>
            <p:cNvSpPr txBox="1"/>
            <p:nvPr/>
          </p:nvSpPr>
          <p:spPr>
            <a:xfrm rot="7809619">
              <a:off x="4949642" y="4732967"/>
              <a:ext cx="42191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N</a:t>
              </a:r>
            </a:p>
          </p:txBody>
        </p:sp>
        <p:sp>
          <p:nvSpPr>
            <p:cNvPr id="231" name="TextBox 230"/>
            <p:cNvSpPr txBox="1"/>
            <p:nvPr/>
          </p:nvSpPr>
          <p:spPr>
            <a:xfrm rot="8481329">
              <a:off x="4807853" y="4904411"/>
              <a:ext cx="3626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/>
                <a:t>T</a:t>
              </a:r>
            </a:p>
          </p:txBody>
        </p:sp>
        <p:sp>
          <p:nvSpPr>
            <p:cNvPr id="232" name="Isosceles Triangle 231"/>
            <p:cNvSpPr/>
            <p:nvPr/>
          </p:nvSpPr>
          <p:spPr>
            <a:xfrm>
              <a:off x="3281363" y="1946910"/>
              <a:ext cx="252412" cy="21431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3" name="Isosceles Triangle 232"/>
            <p:cNvSpPr/>
            <p:nvPr/>
          </p:nvSpPr>
          <p:spPr>
            <a:xfrm rot="4523309">
              <a:off x="4681539" y="2923223"/>
              <a:ext cx="252412" cy="21431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4" name="Isosceles Triangle 233"/>
            <p:cNvSpPr/>
            <p:nvPr/>
          </p:nvSpPr>
          <p:spPr>
            <a:xfrm rot="8810678">
              <a:off x="4157663" y="4594861"/>
              <a:ext cx="252412" cy="21431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5" name="Isosceles Triangle 234"/>
            <p:cNvSpPr/>
            <p:nvPr/>
          </p:nvSpPr>
          <p:spPr>
            <a:xfrm rot="12981623">
              <a:off x="2424111" y="4599623"/>
              <a:ext cx="252412" cy="21431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6" name="Isosceles Triangle 235"/>
            <p:cNvSpPr/>
            <p:nvPr/>
          </p:nvSpPr>
          <p:spPr>
            <a:xfrm rot="17013247">
              <a:off x="1900239" y="2927984"/>
              <a:ext cx="252412" cy="21431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7" name="Oval 236"/>
            <p:cNvSpPr/>
            <p:nvPr/>
          </p:nvSpPr>
          <p:spPr>
            <a:xfrm>
              <a:off x="466725" y="561974"/>
              <a:ext cx="5876925" cy="588645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879767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79512"/>
            <a:ext cx="685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FuturaWelsh"/>
              </a:rPr>
              <a:t>THE CREATIVE HABITS OF MIND WHEEL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3943" y="839174"/>
            <a:ext cx="5757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FuturaWelsh"/>
              </a:rPr>
              <a:t>GUIDANCE FOR CREATIVE PROFESSIONALS AND TEACHERS ON HOW TO USE THE CREATIVITY WHEEL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8623" y="1626836"/>
            <a:ext cx="500819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altLang="en-US" sz="1200" dirty="0">
                <a:latin typeface="FuturaWelsh"/>
                <a:cs typeface="Arial" panose="020B0604020202020204" pitchFamily="34" charset="0"/>
              </a:rPr>
              <a:t>This definition of creativity – The Creative Habits of Mind, comes from the work of Guy Claxton, Bill Lucas and Ellen Spencer of the Centre for Real World Learning at Winchester University (</a:t>
            </a:r>
            <a:r>
              <a:rPr lang="en-GB" sz="1200" dirty="0">
                <a:latin typeface="FuturaWelsh"/>
                <a:cs typeface="Arial" panose="020B0604020202020204" pitchFamily="34" charset="0"/>
              </a:rPr>
              <a:t>2013) ‘Progression in Student Creativity in School: First steps towards new forms of formative assessment’ </a:t>
            </a:r>
            <a:r>
              <a:rPr lang="en-GB" sz="1200" i="1" dirty="0">
                <a:latin typeface="FuturaWelsh"/>
                <a:cs typeface="Arial" panose="020B0604020202020204" pitchFamily="34" charset="0"/>
              </a:rPr>
              <a:t>OECD Education Working Papers No 86.</a:t>
            </a:r>
            <a:r>
              <a:rPr lang="en-GB" sz="1200" dirty="0">
                <a:latin typeface="FuturaWelsh"/>
                <a:cs typeface="Arial" panose="020B0604020202020204" pitchFamily="34" charset="0"/>
              </a:rPr>
              <a:t> Paris: OECD Publishing</a:t>
            </a:r>
            <a:r>
              <a:rPr lang="en-GB" altLang="en-US" sz="1200" dirty="0">
                <a:latin typeface="FuturaWelsh"/>
                <a:cs typeface="Arial" panose="020B0604020202020204" pitchFamily="34" charset="0"/>
              </a:rPr>
              <a:t>]</a:t>
            </a:r>
          </a:p>
          <a:p>
            <a:endParaRPr lang="en-GB" altLang="en-US" sz="1200" dirty="0">
              <a:latin typeface="FuturaWelsh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altLang="en-US" sz="1200" dirty="0">
                <a:latin typeface="FuturaWelsh"/>
              </a:rPr>
              <a:t>It is a formative assessment tool in that it can help pupils to:</a:t>
            </a:r>
          </a:p>
          <a:p>
            <a:r>
              <a:rPr lang="en-GB" altLang="en-US" sz="1200" dirty="0">
                <a:latin typeface="FuturaWelsh"/>
              </a:rPr>
              <a:t>- develop a shared language of creativity </a:t>
            </a:r>
            <a:br>
              <a:rPr lang="en-GB" altLang="en-US" sz="1200" dirty="0">
                <a:latin typeface="FuturaWelsh"/>
              </a:rPr>
            </a:br>
            <a:r>
              <a:rPr lang="en-GB" altLang="en-US" sz="1200" dirty="0">
                <a:latin typeface="FuturaWelsh"/>
              </a:rPr>
              <a:t>- reflect, self assess and value their own creative skills/disposition</a:t>
            </a:r>
            <a:br>
              <a:rPr lang="en-GB" altLang="en-US" sz="1200" dirty="0">
                <a:latin typeface="FuturaWelsh"/>
              </a:rPr>
            </a:br>
            <a:r>
              <a:rPr lang="en-GB" altLang="en-US" sz="1200" dirty="0">
                <a:latin typeface="FuturaWelsh"/>
              </a:rPr>
              <a:t>- gather supporting evidence </a:t>
            </a:r>
            <a:br>
              <a:rPr lang="en-GB" altLang="en-US" sz="1200" dirty="0">
                <a:latin typeface="FuturaWelsh"/>
              </a:rPr>
            </a:br>
            <a:r>
              <a:rPr lang="en-GB" altLang="en-US" sz="1200" dirty="0">
                <a:latin typeface="FuturaWelsh"/>
              </a:rPr>
              <a:t>- track their progress over time</a:t>
            </a:r>
            <a:br>
              <a:rPr lang="en-GB" altLang="en-US" sz="1200" dirty="0">
                <a:latin typeface="FuturaWelsh"/>
              </a:rPr>
            </a:br>
            <a:r>
              <a:rPr lang="en-GB" altLang="en-US" sz="1200" dirty="0">
                <a:latin typeface="FuturaWelsh"/>
              </a:rPr>
              <a:t>- be more self aware of when they are using their creative skills</a:t>
            </a:r>
            <a:br>
              <a:rPr lang="en-GB" altLang="en-US" sz="1200" dirty="0">
                <a:latin typeface="FuturaWelsh"/>
              </a:rPr>
            </a:br>
            <a:r>
              <a:rPr lang="en-GB" altLang="en-US" sz="1200" dirty="0">
                <a:latin typeface="FuturaWelsh"/>
              </a:rPr>
              <a:t>- seek opportunities to be more creative; and </a:t>
            </a:r>
          </a:p>
          <a:p>
            <a:r>
              <a:rPr lang="en-GB" altLang="en-US" sz="1200" dirty="0">
                <a:latin typeface="FuturaWelsh"/>
              </a:rPr>
              <a:t>- to identify future learning goals. </a:t>
            </a:r>
          </a:p>
          <a:p>
            <a:endParaRPr lang="en-GB" altLang="en-US" sz="1200" dirty="0">
              <a:latin typeface="FuturaWelsh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altLang="en-US" sz="1200" dirty="0">
                <a:latin typeface="FuturaWelsh"/>
              </a:rPr>
              <a:t>It can help creative professionals and teachers to:</a:t>
            </a:r>
          </a:p>
          <a:p>
            <a:r>
              <a:rPr lang="en-GB" altLang="en-US" sz="1200" dirty="0">
                <a:latin typeface="FuturaWelsh"/>
              </a:rPr>
              <a:t>- have a shared language of creativity across the school community</a:t>
            </a:r>
            <a:br>
              <a:rPr lang="en-GB" altLang="en-US" sz="1200" dirty="0">
                <a:latin typeface="FuturaWelsh"/>
              </a:rPr>
            </a:br>
            <a:r>
              <a:rPr lang="en-GB" altLang="en-US" sz="1200" dirty="0">
                <a:latin typeface="FuturaWelsh"/>
              </a:rPr>
              <a:t>- to create a dialogue in the school about the value of developing creative skills</a:t>
            </a:r>
            <a:br>
              <a:rPr lang="en-GB" altLang="en-US" sz="1200" dirty="0">
                <a:latin typeface="FuturaWelsh"/>
              </a:rPr>
            </a:br>
            <a:r>
              <a:rPr lang="en-GB" altLang="en-US" sz="1200" dirty="0">
                <a:latin typeface="FuturaWelsh"/>
              </a:rPr>
              <a:t>- consider how to build opportunities for creative skill development in learning</a:t>
            </a:r>
            <a:br>
              <a:rPr lang="en-GB" altLang="en-US" sz="1200" dirty="0">
                <a:latin typeface="FuturaWelsh"/>
              </a:rPr>
            </a:br>
            <a:r>
              <a:rPr lang="en-GB" altLang="en-US" sz="1200" dirty="0">
                <a:latin typeface="FuturaWelsh"/>
              </a:rPr>
              <a:t>- develop their practice; and </a:t>
            </a:r>
            <a:br>
              <a:rPr lang="en-GB" altLang="en-US" sz="1200" dirty="0">
                <a:latin typeface="FuturaWelsh"/>
              </a:rPr>
            </a:br>
            <a:r>
              <a:rPr lang="en-GB" altLang="en-US" sz="1200" dirty="0">
                <a:latin typeface="FuturaWelsh"/>
              </a:rPr>
              <a:t>- support reflection and goal setting with learners.</a:t>
            </a:r>
          </a:p>
          <a:p>
            <a:br>
              <a:rPr lang="en-GB" altLang="en-US" sz="1200" dirty="0">
                <a:latin typeface="FuturaWelsh"/>
              </a:rPr>
            </a:br>
            <a:endParaRPr lang="en-GB" sz="1200" dirty="0">
              <a:latin typeface="FuturaWelsh"/>
            </a:endParaRPr>
          </a:p>
        </p:txBody>
      </p:sp>
      <p:pic>
        <p:nvPicPr>
          <p:cNvPr id="5" name="Pictur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667" b="1807"/>
          <a:stretch/>
        </p:blipFill>
        <p:spPr bwMode="auto">
          <a:xfrm>
            <a:off x="987975" y="7825855"/>
            <a:ext cx="4022176" cy="7656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53082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Project Brief" ma:contentTypeID="0x0101003998ADB3128FF24C85DEA3649A617F1E0100763AE1BC2E92634BB29BFDA9B59E8E51" ma:contentTypeVersion="15" ma:contentTypeDescription="" ma:contentTypeScope="" ma:versionID="3e74dd2fa81a51bd7e6c923f8b9b01a7">
  <xsd:schema xmlns:xsd="http://www.w3.org/2001/XMLSchema" xmlns:xs="http://www.w3.org/2001/XMLSchema" xmlns:p="http://schemas.microsoft.com/office/2006/metadata/properties" xmlns:ns2="833a4b70-cd77-4add-8a0b-1f4a90093111" xmlns:ns3="$ListId:projdocs;" xmlns:ns5="http://schemas.microsoft.com/sharepoint/v4" targetNamespace="http://schemas.microsoft.com/office/2006/metadata/properties" ma:root="true" ma:fieldsID="08ce6fee6787990d8dc3d30233d11a36" ns2:_="" ns3:_="" ns5:_="">
    <xsd:import namespace="833a4b70-cd77-4add-8a0b-1f4a90093111"/>
    <xsd:import namespace="$ListId:projdocs;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RNumber" minOccurs="0"/>
                <xsd:element ref="ns2:SecurityMarking" minOccurs="0"/>
                <xsd:element ref="ns3:Project_x0020_Title" minOccurs="0"/>
                <xsd:element ref="ns3:Project_x0020_Manager" minOccurs="0"/>
                <xsd:element ref="ns3:Project_x0020_Sponsor" minOccurs="0"/>
                <xsd:element ref="ns3:Project_x0020_Closed_x0020_Date" minOccurs="0"/>
                <xsd:element ref="ns5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a4b70-cd77-4add-8a0b-1f4a90093111" elementFormDefault="qualified">
    <xsd:import namespace="http://schemas.microsoft.com/office/2006/documentManagement/types"/>
    <xsd:import namespace="http://schemas.microsoft.com/office/infopath/2007/PartnerControls"/>
    <xsd:element name="RNumber" ma:index="8" nillable="true" ma:displayName="RNumber" ma:hidden="true" ma:internalName="RNumber" ma:readOnly="false">
      <xsd:simpleType>
        <xsd:restriction base="dms:Text">
          <xsd:maxLength value="40"/>
        </xsd:restriction>
      </xsd:simpleType>
    </xsd:element>
    <xsd:element name="SecurityMarking" ma:index="9" nillable="true" ma:displayName="Security Marking" ma:default="OFFICIAL" ma:format="Dropdown" ma:internalName="SecurityMarking">
      <xsd:simpleType>
        <xsd:restriction base="dms:Choice">
          <xsd:enumeration value="OFFICIAL"/>
          <xsd:enumeration value="OFFICIAL-SENSITIV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projdocs;" elementFormDefault="qualified">
    <xsd:import namespace="http://schemas.microsoft.com/office/2006/documentManagement/types"/>
    <xsd:import namespace="http://schemas.microsoft.com/office/infopath/2007/PartnerControls"/>
    <xsd:element name="Project_x0020_Title" ma:index="10" nillable="true" ma:displayName="Project Title" ma:hidden="true" ma:internalName="Project_x0020_Title">
      <xsd:simpleType>
        <xsd:restriction base="dms:Text"/>
      </xsd:simpleType>
    </xsd:element>
    <xsd:element name="Project_x0020_Manager" ma:index="11" nillable="true" ma:displayName="Project Manager" ma:hidden="true" ma:internalName="Project_x0020_Manager">
      <xsd:simpleType>
        <xsd:restriction base="dms:Text"/>
      </xsd:simpleType>
    </xsd:element>
    <xsd:element name="Project_x0020_Sponsor" ma:index="12" nillable="true" ma:displayName="Project Sponsor" ma:hidden="true" ma:internalName="Project_x0020_Sponsor">
      <xsd:simpleType>
        <xsd:restriction base="dms:Text"/>
      </xsd:simpleType>
    </xsd:element>
    <xsd:element name="Project_x0020_Closed_x0020_Date" ma:index="14" nillable="true" ma:displayName="Project Closed Date" ma:hidden="true" ma:internalName="Project_x0020_Closed_x0020_Dat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oject_x0020_Closed_x0020_Date xmlns="$ListId:projdocs;" xsi:nil="true"/>
    <RNumber xmlns="833a4b70-cd77-4add-8a0b-1f4a90093111">R0000360334</RNumber>
    <SecurityMarking xmlns="833a4b70-cd77-4add-8a0b-1f4a90093111">OFFICIAL</SecurityMarking>
    <Project_x0020_Manager xmlns="$ListId:projdocs;">Hannah Greys (ACW\hannahg)</Project_x0020_Manager>
    <Project_x0020_Title xmlns="$ListId:projdocs;">Lead_Creative_Schools</Project_x0020_Title>
    <Project_x0020_Sponsor xmlns="$ListId:projdocs;">Diane Hebb (ACW\dianeh)</Project_x0020_Sponsor>
    <IconOverlay xmlns="http://schemas.microsoft.com/sharepoint/v4" xsi:nil="true"/>
  </documentManagement>
</p:properties>
</file>

<file path=customXml/item5.xml><?xml version="1.0" encoding="utf-8"?>
<?mso-contentType ?>
<spe:Receivers xmlns:spe="http://schemas.microsoft.com/sharepoint/events">
  <Receiver>
    <Name/>
    <Synchronization>Asynchronous</Synchronization>
    <Type>10003</Type>
    <SequenceNumber>10000</SequenceNumber>
    <Assembly>RecordPoint.Active.UI, Version=1.0.0.0, Culture=neutral, PublicKeyToken=d49476ae5b650bf3</Assembly>
    <Class>RecordPoint.Active.UI.Events.WorkflowItemEventReceiver</Class>
    <Data/>
    <Filter/>
  </Receiver>
  <Receiver>
    <Name/>
    <Synchronization>Synchronous</Synchronization>
    <Type>3</Type>
    <SequenceNumber>10000</SequenceNumber>
    <Assembly>RecordPoint.Active.UI, Version=1.0.0.0, Culture=neutral, PublicKeyToken=d49476ae5b650bf3</Assembly>
    <Class>RecordPoint.Active.UI.Events.WorkflowItemEventReceiver</Class>
    <Data/>
    <Filter/>
  </Receiver>
  <Receiver>
    <Name/>
    <Synchronization>Asynchronous</Synchronization>
    <Type>10009</Type>
    <SequenceNumber>10000</SequenceNumber>
    <Assembly>RecordPoint.Active.UI, Version=1.0.0.0, Culture=neutral, PublicKeyToken=d49476ae5b650bf3</Assembly>
    <Class>RecordPoint.Active.UI.Events.WorkflowItemEventReceiver</Class>
    <Data/>
    <Filter/>
  </Receiver>
  <Receiver>
    <Name/>
    <Synchronization>Synchronous</Synchronization>
    <Type>9</Type>
    <SequenceNumber>10000</SequenceNumber>
    <Assembly>RecordPoint.Active.UI, Version=1.0.0.0, Culture=neutral, PublicKeyToken=d49476ae5b650bf3</Assembly>
    <Class>RecordPoint.Active.UI.Events.WorkflowItemEventReceiver</Class>
    <Data/>
    <Filter/>
  </Receiver>
  <Receiver>
    <Name/>
    <Synchronization>Asynchronous</Synchronization>
    <Type>10103</Type>
    <SequenceNumber>10000</SequenceNumber>
    <Assembly>RecordPoint.Active.UI, Version=1.0.0.0, Culture=neutral, PublicKeyToken=d49476ae5b650bf3</Assembly>
    <Class>RecordPoint.Active.UI.Events.WorkflowListEventReceiver</Class>
    <Data/>
    <Filter/>
  </Receiver>
  <Receiver>
    <Name/>
    <Synchronization>Synchronous</Synchronization>
    <Type>102</Type>
    <SequenceNumber>10000</SequenceNumber>
    <Assembly>RecordPoint.Active.UI, Version=1.0.0.0, Culture=neutral, PublicKeyToken=d49476ae5b650bf3</Assembly>
    <Class>RecordPoint.Active.UI.Events.WorkflowListEventReceiver</Class>
    <Data/>
    <Filter/>
  </Receiver>
  <Receiver>
    <Name/>
    <Synchronization>Asynchronous</Synchronization>
    <Type>10105</Type>
    <SequenceNumber>10000</SequenceNumber>
    <Assembly>RecordPoint.Active.UI, Version=1.0.0.0, Culture=neutral, PublicKeyToken=d49476ae5b650bf3</Assembly>
    <Class>RecordPoint.Active.UI.Events.WorkflowListEventReceiver</Class>
    <Data/>
    <Filter/>
  </Receiver>
  <Receiver>
    <Name/>
    <Synchronization>Synchronous</Synchronization>
    <Type>105</Type>
    <SequenceNumber>10000</SequenceNumber>
    <Assembly>RecordPoint.Active.UI, Version=1.0.0.0, Culture=neutral, PublicKeyToken=d49476ae5b650bf3</Assembly>
    <Class>RecordPoint.Active.UI.Events.WorkflowListEventReceiver</Class>
    <Data/>
    <Filter/>
  </Receiver>
  <Receiver>
    <Name/>
    <Synchronization>Asynchronous</Synchronization>
    <Type>10002</Type>
    <SequenceNumber>10000</SequenceNumber>
    <Assembly>RecordPoint.Active.UI, Version=1.0.0.0, Culture=neutral, PublicKeyToken=d49476ae5b650bf3</Assembly>
    <Class>RecordPoint.Active.UI.Events.WorkflowItemEventReceiver</Class>
    <Data/>
    <Filter/>
  </Receiver>
  <Receiver>
    <Name/>
    <Synchronization>Synchronous</Synchronization>
    <Type>2</Type>
    <SequenceNumber>10000</SequenceNumber>
    <Assembly>RecordPoint.Active.UI, Version=1.0.0.0, Culture=neutral, PublicKeyToken=d49476ae5b650bf3</Assembly>
    <Class>RecordPoint.Active.UI.Events.WorkflowItemEventReceiver</Class>
    <Data/>
    <Filter/>
  </Receiver>
</spe:Receivers>
</file>

<file path=customXml/itemProps1.xml><?xml version="1.0" encoding="utf-8"?>
<ds:datastoreItem xmlns:ds="http://schemas.openxmlformats.org/officeDocument/2006/customXml" ds:itemID="{E8436EDA-2D5C-4335-B83B-D1F65BB4782C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6945AEDB-BCB4-4177-AB69-00189B091D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44683C-DD85-4D27-A965-165B839CF2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3a4b70-cd77-4add-8a0b-1f4a90093111"/>
    <ds:schemaRef ds:uri="$ListId:projdocs;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93B05FF-2F2E-4B35-867B-71D4CDF132D1}">
  <ds:schemaRefs>
    <ds:schemaRef ds:uri="http://schemas.microsoft.com/office/2006/metadata/properties"/>
    <ds:schemaRef ds:uri="http://schemas.microsoft.com/office/infopath/2007/PartnerControls"/>
    <ds:schemaRef ds:uri="$ListId:projdocs;"/>
    <ds:schemaRef ds:uri="833a4b70-cd77-4add-8a0b-1f4a90093111"/>
    <ds:schemaRef ds:uri="http://schemas.microsoft.com/sharepoint/v4"/>
  </ds:schemaRefs>
</ds:datastoreItem>
</file>

<file path=customXml/itemProps5.xml><?xml version="1.0" encoding="utf-8"?>
<ds:datastoreItem xmlns:ds="http://schemas.openxmlformats.org/officeDocument/2006/customXml" ds:itemID="{3F42A0B1-B3DF-455B-A1E0-3B6DF09ADE91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474</Words>
  <Application>Microsoft Office PowerPoint</Application>
  <PresentationFormat>On-screen Show (4:3)</PresentationFormat>
  <Paragraphs>89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FuturaWelsh</vt:lpstr>
      <vt:lpstr>Office Theme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Archbold</dc:creator>
  <cp:lastModifiedBy>Dan Allen</cp:lastModifiedBy>
  <cp:revision>71</cp:revision>
  <cp:lastPrinted>2015-09-03T15:21:45Z</cp:lastPrinted>
  <dcterms:created xsi:type="dcterms:W3CDTF">2015-04-01T10:06:39Z</dcterms:created>
  <dcterms:modified xsi:type="dcterms:W3CDTF">2022-08-18T06:55:18Z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0x0101003998ADB3128FF24C85DEA3649A617F1E0100763AE1BC2E92634BB29BFDA9B59E8E51</vt:lpwstr>
  </property>
  <property fmtid="{D5CDD505-2E9C-101B-9397-08002B2CF9AE}" pid="3" name="RecordPoint_WorkflowType">
    <vt:lpwstr>ActiveSubmitStub</vt:lpwstr>
  </property>
  <property fmtid="{D5CDD505-2E9C-101B-9397-08002B2CF9AE}" pid="4" name="RecordPoint_ActiveItemSiteId">
    <vt:lpwstr>{43c43096-3d87-4e36-a947-b27826469505}</vt:lpwstr>
  </property>
  <property fmtid="{D5CDD505-2E9C-101B-9397-08002B2CF9AE}" pid="5" name="RecordPoint_ActiveItemListId">
    <vt:lpwstr>{9d9cad93-aedf-4691-9b21-54901dc84e6c}</vt:lpwstr>
  </property>
  <property fmtid="{D5CDD505-2E9C-101B-9397-08002B2CF9AE}" pid="6" name="RecordPoint_ActiveItemUniqueId">
    <vt:lpwstr>{c2b15c7c-92c1-4ac6-b7e2-a70fface19e1}</vt:lpwstr>
  </property>
  <property fmtid="{D5CDD505-2E9C-101B-9397-08002B2CF9AE}" pid="7" name="RecordPoint_ActiveItemWebId">
    <vt:lpwstr>{73b31333-1724-4e09-88de-0787f8084908}</vt:lpwstr>
  </property>
  <property fmtid="{D5CDD505-2E9C-101B-9397-08002B2CF9AE}" pid="8" name="RecordPoint_RecordNumberSubmitted">
    <vt:lpwstr>R0000360334</vt:lpwstr>
  </property>
  <property fmtid="{D5CDD505-2E9C-101B-9397-08002B2CF9AE}" pid="9" name="RecordPoint_SubmissionCompleted">
    <vt:lpwstr>2017-10-19T21:51:53.1234082+01:00</vt:lpwstr>
  </property>
</Properties>
</file>